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8" r:id="rId2"/>
    <p:sldId id="382" r:id="rId3"/>
    <p:sldId id="336" r:id="rId4"/>
    <p:sldId id="383" r:id="rId5"/>
    <p:sldId id="384" r:id="rId6"/>
    <p:sldId id="385" r:id="rId7"/>
    <p:sldId id="424" r:id="rId8"/>
    <p:sldId id="443" r:id="rId9"/>
    <p:sldId id="434" r:id="rId10"/>
    <p:sldId id="435" r:id="rId11"/>
    <p:sldId id="436" r:id="rId12"/>
    <p:sldId id="460" r:id="rId13"/>
    <p:sldId id="437" r:id="rId14"/>
    <p:sldId id="438" r:id="rId15"/>
    <p:sldId id="439" r:id="rId16"/>
    <p:sldId id="440" r:id="rId17"/>
    <p:sldId id="441" r:id="rId18"/>
    <p:sldId id="442" r:id="rId19"/>
    <p:sldId id="464" r:id="rId20"/>
    <p:sldId id="444" r:id="rId21"/>
    <p:sldId id="445" r:id="rId22"/>
    <p:sldId id="446" r:id="rId23"/>
    <p:sldId id="447" r:id="rId24"/>
    <p:sldId id="448" r:id="rId25"/>
    <p:sldId id="449" r:id="rId26"/>
    <p:sldId id="451" r:id="rId27"/>
    <p:sldId id="453" r:id="rId28"/>
    <p:sldId id="463" r:id="rId29"/>
    <p:sldId id="455" r:id="rId30"/>
    <p:sldId id="387" r:id="rId31"/>
    <p:sldId id="386" r:id="rId32"/>
    <p:sldId id="388" r:id="rId33"/>
    <p:sldId id="461" r:id="rId34"/>
    <p:sldId id="389" r:id="rId35"/>
    <p:sldId id="390" r:id="rId36"/>
    <p:sldId id="458" r:id="rId37"/>
    <p:sldId id="391" r:id="rId38"/>
    <p:sldId id="392" r:id="rId39"/>
    <p:sldId id="462" r:id="rId40"/>
    <p:sldId id="393" r:id="rId41"/>
    <p:sldId id="394" r:id="rId42"/>
    <p:sldId id="414"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 Emily" initials="ME" lastIdx="4" clrIdx="0">
    <p:extLst/>
  </p:cmAuthor>
  <p:cmAuthor id="2" name="Microsoft Office User" initials="Office"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CC33"/>
    <a:srgbClr val="FF2807"/>
    <a:srgbClr val="FF8000"/>
    <a:srgbClr val="7FD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558"/>
    <p:restoredTop sz="70173" autoAdjust="0"/>
  </p:normalViewPr>
  <p:slideViewPr>
    <p:cSldViewPr snapToGrid="0">
      <p:cViewPr>
        <p:scale>
          <a:sx n="90" d="100"/>
          <a:sy n="90" d="100"/>
        </p:scale>
        <p:origin x="67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30" d="100"/>
          <a:sy n="130" d="100"/>
        </p:scale>
        <p:origin x="-1308" y="28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8162636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“The Credit Song” by The Arrogant Worms (See</a:t>
            </a:r>
            <a:r>
              <a:rPr lang="en-US" sz="1200" kern="1200" baseline="0" dirty="0" smtClean="0">
                <a:solidFill>
                  <a:schemeClr val="tx1"/>
                </a:solidFill>
                <a:effectLst/>
                <a:latin typeface="+mn-lt"/>
                <a:ea typeface="MS PGothic" pitchFamily="34" charset="-128"/>
                <a:cs typeface="MS PGothic" pitchFamily="34" charset="-128"/>
              </a:rPr>
              <a:t> Tip #523)</a:t>
            </a:r>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This is one of the most descriptive songs about economics–it covers a number of different economic topics, but one line that stands out is “If you cannot make your loan, well, do like the government and take out a bigger loan.” The lyrics of this song can be a good starting place when helping students begin to put real-world budget struggles in the proper context.</a:t>
            </a:r>
          </a:p>
          <a:p>
            <a:endParaRPr lang="en-US" dirty="0"/>
          </a:p>
        </p:txBody>
      </p:sp>
    </p:spTree>
    <p:extLst>
      <p:ext uri="{BB962C8B-B14F-4D97-AF65-F5344CB8AC3E}">
        <p14:creationId xmlns:p14="http://schemas.microsoft.com/office/powerpoint/2010/main" val="4214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r>
              <a:rPr lang="en-US" altLang="en-US" dirty="0" smtClean="0"/>
              <a:t>An</a:t>
            </a:r>
            <a:r>
              <a:rPr lang="en-US" altLang="en-US" baseline="0" dirty="0" smtClean="0"/>
              <a:t> interesting trend</a:t>
            </a:r>
            <a:r>
              <a:rPr lang="en-US" altLang="en-US" dirty="0" smtClean="0"/>
              <a:t>:</a:t>
            </a:r>
          </a:p>
          <a:p>
            <a:pPr marL="171450" indent="-171450">
              <a:buFont typeface="Arial" panose="020B0604020202020204" pitchFamily="34" charset="0"/>
              <a:buChar char="•"/>
            </a:pPr>
            <a:r>
              <a:rPr lang="en-US" altLang="en-US" dirty="0" smtClean="0"/>
              <a:t>Social Security is a bigger expense than defense spending.</a:t>
            </a:r>
          </a:p>
          <a:p>
            <a:pPr marL="171450" indent="-171450">
              <a:buFont typeface="Arial" panose="020B0604020202020204" pitchFamily="34" charset="0"/>
              <a:buChar char="•"/>
            </a:pPr>
            <a:r>
              <a:rPr lang="en-US" altLang="en-US" dirty="0" smtClean="0"/>
              <a:t>A</a:t>
            </a:r>
            <a:r>
              <a:rPr lang="en-US" altLang="en-US" baseline="0" dirty="0" smtClean="0"/>
              <a:t> lot of the rise in Social Security spending can be attributed to changing demographics.</a:t>
            </a:r>
          </a:p>
          <a:p>
            <a:pPr marL="171450" indent="-171450">
              <a:buFont typeface="Arial" panose="020B0604020202020204" pitchFamily="34" charset="0"/>
              <a:buChar char="•"/>
            </a:pPr>
            <a:r>
              <a:rPr lang="en-US" altLang="en-US" dirty="0" smtClean="0"/>
              <a:t>As our country ages and baby boomers retire, more concerns on huge spending increases will arise here.</a:t>
            </a:r>
          </a:p>
          <a:p>
            <a:pPr marL="171450" indent="-171450">
              <a:buFont typeface="Arial" panose="020B0604020202020204" pitchFamily="34" charset="0"/>
              <a:buChar char="•"/>
            </a:pPr>
            <a:r>
              <a:rPr lang="en-US" altLang="en-US" dirty="0" smtClean="0"/>
              <a:t>The same spending concerns are relevant with Medicare as our society ages.</a:t>
            </a:r>
          </a:p>
          <a:p>
            <a:endParaRPr lang="en-US" altLang="en-US" dirty="0" smtClean="0"/>
          </a:p>
          <a:p>
            <a:r>
              <a:rPr lang="en-US" altLang="en-US" dirty="0" smtClean="0"/>
              <a:t>Many people are also concerned about the interest paid on our debts.</a:t>
            </a:r>
          </a:p>
          <a:p>
            <a:pPr marL="171450" indent="-171450">
              <a:buFont typeface="Arial" panose="020B0604020202020204" pitchFamily="34" charset="0"/>
              <a:buChar char="•"/>
            </a:pPr>
            <a:r>
              <a:rPr lang="en-US" altLang="en-US" dirty="0" smtClean="0"/>
              <a:t>Students</a:t>
            </a:r>
            <a:r>
              <a:rPr lang="en-US" altLang="en-US" baseline="0" dirty="0" smtClean="0"/>
              <a:t> may wonder why since it is the smallest category of U.S debt.</a:t>
            </a:r>
          </a:p>
          <a:p>
            <a:pPr marL="171450" indent="-171450">
              <a:buFont typeface="Arial" panose="020B0604020202020204" pitchFamily="34" charset="0"/>
              <a:buChar char="•"/>
            </a:pPr>
            <a:r>
              <a:rPr lang="en-US" altLang="en-US" baseline="0" dirty="0" smtClean="0"/>
              <a:t>There is an opportunity cost associated with these interest payments.</a:t>
            </a:r>
          </a:p>
          <a:p>
            <a:pPr marL="171450" indent="-171450">
              <a:buFont typeface="Arial" panose="020B0604020202020204" pitchFamily="34" charset="0"/>
              <a:buChar char="•"/>
            </a:pPr>
            <a:r>
              <a:rPr lang="en-US" altLang="en-US" dirty="0" smtClean="0"/>
              <a:t>How many schools and hospitals could have been funded with that money?</a:t>
            </a:r>
          </a:p>
          <a:p>
            <a:endParaRPr lang="en-US" altLang="en-US" dirty="0" smtClean="0"/>
          </a:p>
          <a:p>
            <a:r>
              <a:rPr lang="en-US" altLang="en-US" dirty="0" smtClean="0"/>
              <a:t>Note: Many budget debates involve people arguing over discretionary items. </a:t>
            </a:r>
          </a:p>
          <a:p>
            <a:pPr marL="171450" indent="-171450">
              <a:buFont typeface="Arial" panose="020B0604020202020204" pitchFamily="34" charset="0"/>
              <a:buChar char="•"/>
            </a:pPr>
            <a:r>
              <a:rPr lang="en-US" altLang="en-US" dirty="0" smtClean="0"/>
              <a:t>However, if we include interest payments as obligatory, less than 35 percent of the U.S. budget is discretionary. </a:t>
            </a:r>
          </a:p>
          <a:p>
            <a:pPr marL="171450" indent="-171450">
              <a:buFont typeface="Arial" panose="020B0604020202020204" pitchFamily="34" charset="0"/>
              <a:buChar char="•"/>
            </a:pPr>
            <a:r>
              <a:rPr lang="en-US" altLang="en-US" dirty="0" smtClean="0"/>
              <a:t>The remainder</a:t>
            </a:r>
            <a:r>
              <a:rPr lang="en-US" altLang="en-US" baseline="0" dirty="0" smtClean="0"/>
              <a:t> of government spending</a:t>
            </a:r>
            <a:r>
              <a:rPr lang="en-US" altLang="en-US" dirty="0" smtClean="0"/>
              <a:t> goes toward mandatory outlays.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15.2</a:t>
            </a:r>
            <a:endParaRPr lang="en-US" altLang="en-US" b="0" i="0"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figure plots U.S. federal budget categories as portions of total outlays for the years 1965–2014.</a:t>
            </a:r>
          </a:p>
          <a:p>
            <a:pPr marL="171450" indent="-171450">
              <a:buFont typeface="Arial" panose="020B0604020202020204" pitchFamily="34" charset="0"/>
              <a:buChar char="•"/>
            </a:pPr>
            <a:r>
              <a:rPr lang="en-US" altLang="en-US" dirty="0" smtClean="0"/>
              <a:t>The orange-shaded categories are the mandatory spending categories.</a:t>
            </a:r>
          </a:p>
          <a:p>
            <a:pPr marL="171450" indent="-171450">
              <a:buFont typeface="Arial" panose="020B0604020202020204" pitchFamily="34" charset="0"/>
              <a:buChar char="•"/>
            </a:pPr>
            <a:r>
              <a:rPr lang="en-US" altLang="en-US" dirty="0" smtClean="0"/>
              <a:t>Fifty years ago, mandatory spending was about one-third of the U.S. federal budget.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Now,</a:t>
            </a:r>
            <a:r>
              <a:rPr lang="en-US" altLang="en-US" baseline="0" dirty="0" smtClean="0"/>
              <a:t> just</a:t>
            </a:r>
            <a:r>
              <a:rPr lang="en-US" altLang="en-US" dirty="0" smtClean="0"/>
              <a:t> Social Security and Medicare together account for more than 40 percent of the U.S. federal budget, up from only 13 percent in 1962.</a:t>
            </a:r>
          </a:p>
          <a:p>
            <a:pPr marL="171450" indent="-171450">
              <a:buFont typeface="Arial" panose="020B0604020202020204" pitchFamily="34" charset="0"/>
              <a:buChar char="•"/>
            </a:pPr>
            <a:r>
              <a:rPr lang="en-US" altLang="en-US" dirty="0" smtClean="0"/>
              <a:t>The cause of this growth in mandatory spending is largely political, as more programs have been added (Medicare was added in 1966, and then expanded in 2006).</a:t>
            </a:r>
          </a:p>
          <a:p>
            <a:pPr marL="171450" indent="-171450">
              <a:buFont typeface="Arial" panose="020B0604020202020204" pitchFamily="34" charset="0"/>
              <a:buChar char="•"/>
            </a:pPr>
            <a:r>
              <a:rPr lang="en-US" altLang="en-US" dirty="0" smtClean="0"/>
              <a:t>But also changes</a:t>
            </a:r>
            <a:r>
              <a:rPr lang="en-US" altLang="en-US" baseline="0" dirty="0" smtClean="0"/>
              <a:t> in </a:t>
            </a:r>
            <a:r>
              <a:rPr lang="en-US" altLang="en-US" dirty="0" smtClean="0"/>
              <a:t>demographics have contributed, as more and more U.S. citizens now qualify for old-age benefits.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pitchFamily="-104" charset="0"/>
                <a:cs typeface="Arial" panose="020B0604020202020204" pitchFamily="34" charset="0"/>
              </a:rPr>
              <a:t>Clicker question:</a:t>
            </a:r>
            <a:endParaRPr lang="en-US" altLang="en-US" b="1" i="1" dirty="0" smtClean="0"/>
          </a:p>
          <a:p>
            <a:r>
              <a:rPr lang="en-US" altLang="en-US" dirty="0" smtClean="0"/>
              <a:t>Correct answer: A,</a:t>
            </a:r>
            <a:r>
              <a:rPr lang="en-US" altLang="en-US" baseline="0" dirty="0" smtClean="0"/>
              <a:t> Social Security</a:t>
            </a:r>
            <a:endParaRPr lang="en-US" altLang="en-US" dirty="0" smtClean="0"/>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Changing spending on Social Security would literally require an act of Congress.</a:t>
            </a:r>
          </a:p>
          <a:p>
            <a:endParaRPr lang="en-US" altLang="en-US" dirty="0" smtClean="0"/>
          </a:p>
        </p:txBody>
      </p:sp>
    </p:spTree>
    <p:extLst>
      <p:ext uri="{BB962C8B-B14F-4D97-AF65-F5344CB8AC3E}">
        <p14:creationId xmlns:p14="http://schemas.microsoft.com/office/powerpoint/2010/main" val="265450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Social security:</a:t>
            </a:r>
          </a:p>
          <a:p>
            <a:pPr marL="171450" indent="-171450">
              <a:buFont typeface="Arial" panose="020B0604020202020204" pitchFamily="34" charset="0"/>
              <a:buChar char="•"/>
            </a:pPr>
            <a:r>
              <a:rPr lang="en-US" altLang="en-US" b="0" i="0" dirty="0" smtClean="0"/>
              <a:t>A</a:t>
            </a:r>
            <a:r>
              <a:rPr lang="en-US" altLang="en-US" b="0" i="0" baseline="0" dirty="0" smtClean="0"/>
              <a:t> </a:t>
            </a:r>
            <a:r>
              <a:rPr lang="en-US" altLang="en-US" b="0" i="0" dirty="0" smtClean="0"/>
              <a:t>government-administered</a:t>
            </a:r>
            <a:r>
              <a:rPr lang="en-US" altLang="en-US" b="0" i="0" baseline="0" dirty="0" smtClean="0"/>
              <a:t> retirement program signed into law by Franklin Roosevelt (FDR) in 1935.</a:t>
            </a:r>
          </a:p>
          <a:p>
            <a:pPr marL="171450" indent="-171450">
              <a:buFont typeface="Arial" panose="020B0604020202020204" pitchFamily="34" charset="0"/>
              <a:buChar char="•"/>
            </a:pPr>
            <a:r>
              <a:rPr lang="en-US" altLang="en-US" b="0" i="0" baseline="0" dirty="0" smtClean="0"/>
              <a:t>Workers today contribute a portion of their earnings into the </a:t>
            </a:r>
            <a:r>
              <a:rPr lang="en-US" sz="1200" b="0" i="0" u="none" strike="noStrike" kern="1200" baseline="0" dirty="0" smtClean="0">
                <a:solidFill>
                  <a:schemeClr val="tx1"/>
                </a:solidFill>
                <a:latin typeface="+mn-lt"/>
                <a:ea typeface="MS PGothic" pitchFamily="34" charset="-128"/>
                <a:cs typeface="MS PGothic" pitchFamily="34" charset="-128"/>
              </a:rPr>
              <a:t>Social Security Trust Fund with the expectation that when they retire, they will receive this money back, including a modest growth rate.</a:t>
            </a:r>
          </a:p>
          <a:p>
            <a:pPr marL="171450" indent="-171450">
              <a:buFont typeface="Arial" panose="020B0604020202020204" pitchFamily="34" charset="0"/>
              <a:buChar char="•"/>
            </a:pPr>
            <a:r>
              <a:rPr lang="en-US" altLang="en-US" sz="1200" b="0" i="0" u="none" strike="noStrike" kern="1200" baseline="0" dirty="0" smtClean="0">
                <a:solidFill>
                  <a:schemeClr val="tx1"/>
                </a:solidFill>
                <a:latin typeface="+mn-lt"/>
                <a:ea typeface="MS PGothic" pitchFamily="34" charset="-128"/>
              </a:rPr>
              <a:t>Theoretically, the money you contribute today you will get back </a:t>
            </a:r>
            <a:r>
              <a:rPr lang="en-US" altLang="en-US" dirty="0" smtClean="0">
                <a:latin typeface="Arial" panose="020B0604020202020204" pitchFamily="34" charset="0"/>
                <a:cs typeface="Arial" panose="020B0604020202020204" pitchFamily="34" charset="0"/>
              </a:rPr>
              <a:t>at retirement with a modest return on investment.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goal of the program is to guarantee that no U.S. worker retires with no retirement income.</a:t>
            </a:r>
            <a:endParaRPr lang="en-US" altLang="en-US" dirty="0"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a:p>
            <a:r>
              <a:rPr lang="en-US" altLang="en-US" b="0" i="1" dirty="0" smtClean="0">
                <a:latin typeface="Arial" panose="020B0604020202020204" pitchFamily="34" charset="0"/>
                <a:cs typeface="Arial" panose="020B0604020202020204" pitchFamily="34" charset="0"/>
              </a:rPr>
              <a:t>The image on the slide:</a:t>
            </a:r>
            <a:r>
              <a:rPr lang="en-US" altLang="en-US" b="0" i="0"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FDR signs Social Security Act in 1935.</a:t>
            </a:r>
          </a:p>
          <a:p>
            <a:endParaRPr lang="en-US" altLang="en-US" dirty="0" smtClean="0">
              <a:latin typeface="Arial" panose="020B0604020202020204" pitchFamily="34" charset="0"/>
              <a:cs typeface="Arial" panose="020B0604020202020204" pitchFamily="34" charset="0"/>
            </a:endParaRPr>
          </a:p>
          <a:p>
            <a:r>
              <a:rPr lang="en-US" altLang="en-US" b="0" i="1" dirty="0" smtClean="0">
                <a:latin typeface="Arial" panose="020B0604020202020204" pitchFamily="34" charset="0"/>
                <a:cs typeface="Arial" panose="020B0604020202020204" pitchFamily="34" charset="0"/>
              </a:rPr>
              <a:t>Additional Source:</a:t>
            </a:r>
          </a:p>
          <a:p>
            <a:pPr marL="171450" indent="-171450">
              <a:buFont typeface="Arial" charset="0"/>
              <a:buChar char="•"/>
            </a:pPr>
            <a:r>
              <a:rPr lang="en-US" altLang="en-US" b="0" i="0" dirty="0" smtClean="0">
                <a:latin typeface="Arial" panose="020B0604020202020204" pitchFamily="34" charset="0"/>
                <a:cs typeface="Arial" panose="020B0604020202020204" pitchFamily="34" charset="0"/>
              </a:rPr>
              <a:t>Have</a:t>
            </a:r>
            <a:r>
              <a:rPr lang="en-US" altLang="en-US" b="0" i="0" baseline="0" dirty="0" smtClean="0">
                <a:latin typeface="Arial" panose="020B0604020202020204" pitchFamily="34" charset="0"/>
                <a:cs typeface="Arial" panose="020B0604020202020204" pitchFamily="34" charset="0"/>
              </a:rPr>
              <a:t> students read the following for additional background information on the Social Security Program:</a:t>
            </a:r>
          </a:p>
          <a:p>
            <a:r>
              <a:rPr lang="en-US" sz="1200" b="0" i="0" u="none" strike="noStrike" kern="1200" baseline="0" dirty="0" smtClean="0">
                <a:solidFill>
                  <a:schemeClr val="tx1"/>
                </a:solidFill>
                <a:latin typeface="+mn-lt"/>
                <a:ea typeface="MS PGothic" pitchFamily="34" charset="-128"/>
                <a:cs typeface="MS PGothic" pitchFamily="34" charset="-128"/>
              </a:rPr>
              <a:t>“Social Security: A Program and Policy History” by Patricia P. Martin and David A. Weaver. </a:t>
            </a:r>
            <a:r>
              <a:rPr lang="en-US" sz="1200" b="0" i="1" u="none" strike="noStrike" kern="1200" baseline="0" dirty="0" smtClean="0">
                <a:solidFill>
                  <a:schemeClr val="tx1"/>
                </a:solidFill>
                <a:latin typeface="+mn-lt"/>
                <a:ea typeface="MS PGothic" pitchFamily="34" charset="-128"/>
                <a:cs typeface="MS PGothic" pitchFamily="34" charset="-128"/>
              </a:rPr>
              <a:t>Social Security Bulletin</a:t>
            </a:r>
            <a:r>
              <a:rPr lang="en-US" sz="1200" b="0" i="0" u="none" strike="noStrike" kern="1200" baseline="0" dirty="0" smtClean="0">
                <a:solidFill>
                  <a:schemeClr val="tx1"/>
                </a:solidFill>
                <a:latin typeface="+mn-lt"/>
                <a:ea typeface="MS PGothic" pitchFamily="34" charset="-128"/>
                <a:cs typeface="MS PGothic" pitchFamily="34" charset="-128"/>
              </a:rPr>
              <a:t>, Vol. 66, No. 1, 2005.</a:t>
            </a:r>
            <a:endParaRPr lang="en-US" altLang="en-US" b="0" i="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indent="0">
              <a:buFont typeface="Arial" panose="020B0604020202020204" pitchFamily="34" charset="0"/>
              <a:buNone/>
            </a:pPr>
            <a:endParaRPr lang="en-US" altLang="en-US" b="0" i="0" dirty="0" smtClean="0"/>
          </a:p>
          <a:p>
            <a:pPr marL="0" indent="0">
              <a:buFont typeface="Arial" panose="020B0604020202020204" pitchFamily="34" charset="0"/>
              <a:buNone/>
            </a:pPr>
            <a:r>
              <a:rPr lang="en-US" altLang="en-US" b="0" i="0" dirty="0" smtClean="0"/>
              <a:t>At</a:t>
            </a:r>
            <a:r>
              <a:rPr lang="en-US" altLang="en-US" b="0" i="0" baseline="0" dirty="0" smtClean="0"/>
              <a:t> the beginning of the Social Security program, there were few retirees receiving funds.</a:t>
            </a:r>
          </a:p>
          <a:p>
            <a:pPr marL="171450" indent="-171450">
              <a:buFont typeface="Arial" panose="020B0604020202020204" pitchFamily="34" charset="0"/>
              <a:buChar char="•"/>
            </a:pPr>
            <a:r>
              <a:rPr lang="en-US" altLang="en-US" b="0" i="0" baseline="0" dirty="0" smtClean="0"/>
              <a:t>However, there were many workers paying into the Social Security Trust Fund.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baseline="0" dirty="0" smtClean="0"/>
              <a:t>Workers paid into the program 2 percent of wages </a:t>
            </a:r>
            <a:r>
              <a:rPr lang="en-US" altLang="en-US" sz="1200" dirty="0" smtClean="0">
                <a:latin typeface="Arial" panose="020B0604020202020204" pitchFamily="34" charset="0"/>
              </a:rPr>
              <a:t>(half paid by workers, half by employer).</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dirty="0" smtClean="0"/>
              <a:t>In</a:t>
            </a:r>
            <a:r>
              <a:rPr lang="en-US" altLang="en-US" b="0" i="0" baseline="0" dirty="0" smtClean="0"/>
              <a:t> the early stages of Social Security, there were more workers paying into the program than there were retirees receiving benefits.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baseline="0" dirty="0" smtClean="0"/>
              <a:t>The Trust Fund had a positive balance.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i="0" baseline="0"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i="0" baseline="0" dirty="0" smtClean="0"/>
              <a:t>However, today, millions of baby boomers are beginning to retire and people are living longer.</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baseline="0" dirty="0" smtClean="0"/>
              <a:t>There are also fewer workers paying into the Trust Fund.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baseline="0" dirty="0" smtClean="0"/>
              <a:t>Consequently, the Trust Fund balance is declining and the Social Security tax as a proportion of wages has increased to 15.3 percent of the worker’s pay </a:t>
            </a:r>
            <a:r>
              <a:rPr lang="en-US" altLang="en-US" sz="1200" dirty="0" smtClean="0">
                <a:latin typeface="Arial" panose="020B0604020202020204" pitchFamily="34" charset="0"/>
              </a:rPr>
              <a:t>on the first $110,100 a person earns.</a:t>
            </a:r>
            <a:endParaRPr lang="en-US" altLang="en-US" b="0" i="0" baseline="0"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Typically, the worker and the firm split this tax bill, each paying 7.65 percent.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0" i="0" baseline="0"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This illustrates the concerns people have of an “unsustainable” Social Security program.</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It can’t survive indefinitely if there are more funds going out than coming in.</a:t>
            </a:r>
          </a:p>
          <a:p>
            <a:endParaRPr lang="en-US" altLang="en-US" dirty="0" smtClean="0"/>
          </a:p>
          <a:p>
            <a:r>
              <a:rPr lang="en-US" altLang="en-US" b="0" i="1" dirty="0" smtClean="0"/>
              <a:t>Additional Source:</a:t>
            </a:r>
          </a:p>
          <a:p>
            <a:r>
              <a:rPr lang="en-US" sz="1200" b="0" i="0" u="none" strike="noStrike" kern="1200" baseline="0" dirty="0" smtClean="0">
                <a:solidFill>
                  <a:schemeClr val="tx1"/>
                </a:solidFill>
                <a:latin typeface="+mn-lt"/>
                <a:ea typeface="MS PGothic" pitchFamily="34" charset="-128"/>
                <a:cs typeface="MS PGothic" pitchFamily="34" charset="-128"/>
              </a:rPr>
              <a:t>“The Future Financial Status of the Social Security Program”  by Stephen C. Goss </a:t>
            </a:r>
            <a:r>
              <a:rPr lang="en-US" sz="1200" b="0" i="1" u="none" strike="noStrike" kern="1200" baseline="0" dirty="0" smtClean="0">
                <a:solidFill>
                  <a:schemeClr val="tx1"/>
                </a:solidFill>
                <a:latin typeface="+mn-lt"/>
                <a:ea typeface="MS PGothic" pitchFamily="34" charset="-128"/>
                <a:cs typeface="MS PGothic" pitchFamily="34" charset="-128"/>
              </a:rPr>
              <a:t>Social Security Bulletin</a:t>
            </a:r>
            <a:r>
              <a:rPr lang="en-US" sz="1200" b="0" i="0" u="none" strike="noStrike" kern="1200" baseline="0" dirty="0" smtClean="0">
                <a:solidFill>
                  <a:schemeClr val="tx1"/>
                </a:solidFill>
                <a:latin typeface="+mn-lt"/>
                <a:ea typeface="MS PGothic" pitchFamily="34" charset="-128"/>
                <a:cs typeface="MS PGothic" pitchFamily="34" charset="-128"/>
              </a:rPr>
              <a:t>, Vol. 70, No. 3, 2010.</a:t>
            </a:r>
            <a:endParaRPr lang="en-US" altLang="en-US" b="1" i="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indent="0">
              <a:buFont typeface="Arial" panose="020B0604020202020204" pitchFamily="34" charset="0"/>
              <a:buNone/>
            </a:pPr>
            <a:r>
              <a:rPr lang="en-US" altLang="en-US" dirty="0" smtClean="0"/>
              <a:t>Given their setup, both Social Security and Medicare naturally generated substantial tax revenue with very few outlays, since the paying workers don’t retire immediately.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Part</a:t>
            </a:r>
            <a:r>
              <a:rPr lang="en-US" altLang="en-US" baseline="0" dirty="0" smtClean="0"/>
              <a:t> of the growth in mandatory spending </a:t>
            </a:r>
            <a:r>
              <a:rPr lang="en-US" altLang="en-US" dirty="0" smtClean="0"/>
              <a:t>has been largely political, as more programs have been added (Medicare was added in 1966, and then expanded in 2006).</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However, the majority of the reason that mandatory spending has increased is due to demographic changes.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More people</a:t>
            </a:r>
            <a:r>
              <a:rPr lang="en-US" altLang="en-US" baseline="0" dirty="0" smtClean="0"/>
              <a:t> </a:t>
            </a:r>
            <a:r>
              <a:rPr lang="en-US" altLang="en-US" sz="1200" dirty="0" smtClean="0">
                <a:latin typeface="Arial" panose="020B0604020202020204" pitchFamily="34" charset="0"/>
              </a:rPr>
              <a:t>than before draw postretirement benefits longer.</a:t>
            </a:r>
            <a:endParaRPr lang="en-US" altLang="en-US" sz="1200" b="1" i="1" dirty="0" smtClean="0">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Those who paid into the programs for many years are now retired and drawing benefits.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Particularly, the baby boomer generation is entering retirement age.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Baby boomers were born in the years 1946–1964 and represent a discrete</a:t>
            </a:r>
            <a:r>
              <a:rPr lang="en-US" altLang="en-US" sz="1200" baseline="0" dirty="0" smtClean="0">
                <a:latin typeface="Arial" panose="020B0604020202020204" pitchFamily="34" charset="0"/>
              </a:rPr>
              <a:t> increase in the population</a:t>
            </a:r>
            <a:r>
              <a:rPr lang="en-US" altLang="en-US" sz="1200" dirty="0" smtClean="0">
                <a:latin typeface="Arial" panose="020B0604020202020204" pitchFamily="34" charset="0"/>
              </a:rPr>
              <a:t>. The oldest boomers reached 65 years old in 2011.</a:t>
            </a:r>
            <a:endParaRPr lang="en-US" altLang="en-US" sz="1200" b="1" i="1" dirty="0" smtClean="0">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implication is that, going forward, we’ll have fewer and fewer workers (revenue sources) for every Social Security beneficiary (outlay).</a:t>
            </a:r>
          </a:p>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15.3</a:t>
            </a:r>
          </a:p>
          <a:p>
            <a:endParaRPr lang="en-US" altLang="en-US" b="1" i="1" dirty="0" smtClean="0"/>
          </a:p>
          <a:p>
            <a:r>
              <a:rPr lang="en-US" altLang="en-US" b="1" i="1" dirty="0" smtClean="0"/>
              <a:t>Lecture notes:</a:t>
            </a:r>
          </a:p>
          <a:p>
            <a:endParaRPr lang="en-US" altLang="en-US" b="1" i="1" dirty="0" smtClean="0"/>
          </a:p>
          <a:p>
            <a:r>
              <a:rPr lang="en-US" altLang="en-US" b="0" i="0" dirty="0" smtClean="0"/>
              <a:t>Panel A: </a:t>
            </a:r>
          </a:p>
          <a:p>
            <a:pPr marL="171450" indent="-171450">
              <a:buFont typeface="Arial" panose="020B0604020202020204" pitchFamily="34" charset="0"/>
              <a:buChar char="•"/>
            </a:pPr>
            <a:r>
              <a:rPr lang="en-US" altLang="en-US" dirty="0" smtClean="0"/>
              <a:t>Shows the U.S. population aged 65 and over by decade since 1900. </a:t>
            </a:r>
          </a:p>
          <a:p>
            <a:pPr marL="171450" indent="-171450">
              <a:buFont typeface="Arial" panose="020B0604020202020204" pitchFamily="34" charset="0"/>
              <a:buChar char="•"/>
            </a:pPr>
            <a:r>
              <a:rPr lang="en-US" altLang="en-US" dirty="0" smtClean="0"/>
              <a:t>The graph shows both the number (the blue bars) and also indicates how big this group is as a portion of the total U.S. population (red line).</a:t>
            </a:r>
          </a:p>
          <a:p>
            <a:pPr marL="171450" indent="-171450">
              <a:buFont typeface="Arial" panose="020B0604020202020204" pitchFamily="34" charset="0"/>
              <a:buChar char="•"/>
            </a:pPr>
            <a:r>
              <a:rPr lang="en-US" altLang="en-US" dirty="0" smtClean="0"/>
              <a:t>This portion will only grow as we go forward, with the baby boomers set to retire over the next two decades.</a:t>
            </a:r>
          </a:p>
          <a:p>
            <a:endParaRPr lang="en-US" altLang="en-US" dirty="0" smtClean="0"/>
          </a:p>
          <a:p>
            <a:r>
              <a:rPr lang="en-US" altLang="en-US" b="0" i="0" dirty="0" smtClean="0"/>
              <a:t>Panel B:</a:t>
            </a:r>
          </a:p>
          <a:p>
            <a:pPr marL="171450" indent="-171450">
              <a:buFont typeface="Arial" panose="020B0604020202020204" pitchFamily="34" charset="0"/>
              <a:buChar char="•"/>
            </a:pPr>
            <a:r>
              <a:rPr lang="en-US" altLang="en-US" dirty="0" smtClean="0"/>
              <a:t>Plots the number of workers per Social Security beneficiary since 1960. </a:t>
            </a:r>
          </a:p>
          <a:p>
            <a:pPr marL="171450" indent="-171450">
              <a:buFont typeface="Arial" panose="020B0604020202020204" pitchFamily="34" charset="0"/>
              <a:buChar char="•"/>
            </a:pPr>
            <a:r>
              <a:rPr lang="en-US" altLang="en-US" dirty="0" smtClean="0"/>
              <a:t>In 1960, there were more than five workers per beneficiary in the Social Security system. </a:t>
            </a:r>
          </a:p>
          <a:p>
            <a:pPr marL="171450" indent="-171450">
              <a:buFont typeface="Arial" panose="020B0604020202020204" pitchFamily="34" charset="0"/>
              <a:buChar char="•"/>
            </a:pPr>
            <a:r>
              <a:rPr lang="en-US" altLang="en-US" dirty="0" smtClean="0"/>
              <a:t>As such, it wasn’t very difficult to accumulate a large Social Security Trust Fund. </a:t>
            </a:r>
          </a:p>
          <a:p>
            <a:pPr marL="171450" indent="-171450">
              <a:buFont typeface="Arial" panose="020B0604020202020204" pitchFamily="34" charset="0"/>
              <a:buChar char="•"/>
            </a:pPr>
            <a:r>
              <a:rPr lang="en-US" altLang="en-US" dirty="0" smtClean="0"/>
              <a:t>But now, there are fewer than three workers per beneficiary, and as the baby boomers retire, this is set to fall to just above two (notice the projections for the future!).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“Beyond the Book” Slide</a:t>
            </a: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endParaRPr lang="en-US" altLang="en-US" dirty="0" smtClean="0"/>
          </a:p>
          <a:p>
            <a:r>
              <a:rPr lang="en-US" altLang="en-US" dirty="0" smtClean="0"/>
              <a:t>Some people are still concerned about the sustainability of Social Security. Consider the following:</a:t>
            </a:r>
          </a:p>
          <a:p>
            <a:pPr>
              <a:buFontTx/>
              <a:buChar char="•"/>
            </a:pPr>
            <a:r>
              <a:rPr lang="en-US" altLang="en-US" dirty="0" smtClean="0"/>
              <a:t> Our country’s age average is increasing.</a:t>
            </a:r>
          </a:p>
          <a:p>
            <a:pPr>
              <a:buFontTx/>
              <a:buChar char="•"/>
            </a:pPr>
            <a:r>
              <a:rPr lang="en-US" altLang="en-US" dirty="0" smtClean="0"/>
              <a:t> More and more people are collecting Social Security while fewer and fewer are paying into it.</a:t>
            </a:r>
          </a:p>
          <a:p>
            <a:pPr>
              <a:buFontTx/>
              <a:buChar char="•"/>
            </a:pPr>
            <a:r>
              <a:rPr lang="en-US" altLang="en-US" dirty="0" smtClean="0"/>
              <a:t> People are living longer.</a:t>
            </a:r>
          </a:p>
          <a:p>
            <a:pPr>
              <a:buFontTx/>
              <a:buChar char="•"/>
            </a:pPr>
            <a:r>
              <a:rPr lang="en-US" altLang="en-US" baseline="0" dirty="0" smtClean="0"/>
              <a:t> </a:t>
            </a:r>
            <a:r>
              <a:rPr lang="en-US" altLang="en-US" dirty="0" smtClean="0"/>
              <a:t>All of these factors will put stress on the Social Security program.</a:t>
            </a:r>
          </a:p>
          <a:p>
            <a:endParaRPr lang="en-US" altLang="en-US" dirty="0" smtClean="0"/>
          </a:p>
          <a:p>
            <a:r>
              <a:rPr lang="en-US" altLang="en-US" b="0" i="1" dirty="0" smtClean="0"/>
              <a:t>Sources:</a:t>
            </a:r>
          </a:p>
          <a:p>
            <a:pPr marL="171450" indent="-171450">
              <a:buFont typeface="Arial" charset="0"/>
              <a:buChar char="•"/>
            </a:pPr>
            <a:r>
              <a:rPr lang="en-US" altLang="en-US" dirty="0" smtClean="0"/>
              <a:t>http://www.ssa.gov/history/imf.html</a:t>
            </a:r>
          </a:p>
          <a:p>
            <a:pPr marL="171450" indent="-171450">
              <a:buFont typeface="Arial" charset="0"/>
              <a:buChar char="•"/>
            </a:pPr>
            <a:r>
              <a:rPr lang="en-US" altLang="en-US" dirty="0" smtClean="0"/>
              <a:t>http://www.ssa.gov/history/briefhistory3.html#idamay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pitchFamily="-104" charset="0"/>
                <a:cs typeface="Arial" panose="020B0604020202020204" pitchFamily="34" charset="0"/>
              </a:rPr>
              <a:t>Clicker question</a:t>
            </a:r>
            <a:endParaRPr lang="en-US" altLang="en-US" b="1" i="1" dirty="0" smtClean="0"/>
          </a:p>
          <a:p>
            <a:r>
              <a:rPr lang="en-US" altLang="en-US" dirty="0" smtClean="0"/>
              <a:t>Correct answer: B,</a:t>
            </a:r>
            <a:r>
              <a:rPr lang="en-US" altLang="en-US" baseline="0" dirty="0" smtClean="0"/>
              <a:t> have increased in size recently.</a:t>
            </a:r>
            <a:endParaRPr lang="en-US" altLang="en-US" dirty="0" smtClean="0"/>
          </a:p>
          <a:p>
            <a:endParaRPr lang="en-US" altLang="en-US" dirty="0" smtClean="0"/>
          </a:p>
          <a:p>
            <a:pPr marL="171450" indent="-171450">
              <a:buFont typeface="Arial" panose="020B0604020202020204" pitchFamily="34" charset="0"/>
              <a:buChar char="•"/>
            </a:pPr>
            <a:r>
              <a:rPr lang="en-US" altLang="en-US" dirty="0" smtClean="0"/>
              <a:t>The reason for the increase in the size of outlays is due to a change in demographics. Our society is aging, boomers are retiring, and people are living longer.</a:t>
            </a:r>
          </a:p>
          <a:p>
            <a:pPr marL="171450" indent="-171450">
              <a:buFont typeface="Arial" panose="020B0604020202020204" pitchFamily="34" charset="0"/>
              <a:buChar char="•"/>
            </a:pPr>
            <a:r>
              <a:rPr lang="en-US" altLang="en-US" dirty="0" smtClean="0"/>
              <a:t>Why not (a)? Social Security and Medicare are forms of payroll taxes, but they are separate from regular “income tax.”</a:t>
            </a:r>
          </a:p>
        </p:txBody>
      </p:sp>
    </p:spTree>
    <p:extLst>
      <p:ext uri="{BB962C8B-B14F-4D97-AF65-F5344CB8AC3E}">
        <p14:creationId xmlns:p14="http://schemas.microsoft.com/office/powerpoint/2010/main" val="81888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b="1" i="1" dirty="0" smtClean="0"/>
              <a:t>Lecture notes</a:t>
            </a:r>
          </a:p>
          <a:p>
            <a:pPr marL="0" indent="0">
              <a:buFont typeface="Arial" panose="020B0604020202020204" pitchFamily="34" charset="0"/>
              <a:buNone/>
            </a:pPr>
            <a:endParaRPr lang="en-US" altLang="en-US" b="1" i="1" dirty="0" smtClean="0"/>
          </a:p>
          <a:p>
            <a:pPr marL="0" indent="0">
              <a:buFont typeface="Arial" panose="020B0604020202020204" pitchFamily="34" charset="0"/>
              <a:buNone/>
            </a:pPr>
            <a:r>
              <a:rPr lang="en-US" altLang="en-US" dirty="0" smtClean="0"/>
              <a:t>Recent</a:t>
            </a:r>
            <a:r>
              <a:rPr lang="en-US" altLang="en-US" baseline="0" dirty="0" smtClean="0"/>
              <a:t> increases in government spending have been caused by a variety of factors:</a:t>
            </a:r>
          </a:p>
          <a:p>
            <a:pPr marL="228600" lvl="0" indent="-228600">
              <a:buFont typeface="+mj-lt"/>
              <a:buAutoNum type="arabicPeriod"/>
            </a:pPr>
            <a:r>
              <a:rPr lang="en-US" altLang="en-US" baseline="0" dirty="0" smtClean="0"/>
              <a:t>An increase in defense spending in the wake of the September 11, 2001, terrorist attacks.</a:t>
            </a:r>
          </a:p>
          <a:p>
            <a:pPr marL="228600" lvl="0" indent="-228600">
              <a:buFont typeface="+mj-lt"/>
              <a:buAutoNum type="arabicPeriod"/>
            </a:pPr>
            <a:r>
              <a:rPr lang="en-US" altLang="en-US" baseline="0" dirty="0" smtClean="0"/>
              <a:t>An increase in spending on Social Security and Medicare (for reasons discussed previously).</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altLang="en-US" sz="1200" dirty="0" smtClean="0">
                <a:latin typeface="Arial" panose="020B0604020202020204" pitchFamily="34" charset="0"/>
              </a:rPr>
              <a:t>The government fiscal</a:t>
            </a:r>
            <a:r>
              <a:rPr lang="en-US" altLang="en-US" sz="1200" baseline="0" dirty="0" smtClean="0">
                <a:latin typeface="Arial" panose="020B0604020202020204" pitchFamily="34" charset="0"/>
              </a:rPr>
              <a:t> policy responses to the Great Recession </a:t>
            </a:r>
            <a:r>
              <a:rPr lang="en-US" altLang="en-US" sz="1200" dirty="0" smtClean="0">
                <a:latin typeface="Arial" panose="020B0604020202020204" pitchFamily="34" charset="0"/>
              </a:rPr>
              <a:t>beginning in 2008.</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altLang="en-US" sz="1200" baseline="0" dirty="0" smtClean="0">
                <a:latin typeface="Arial" panose="020B0604020202020204" pitchFamily="34" charset="0"/>
              </a:rPr>
              <a:t>Total real </a:t>
            </a:r>
            <a:r>
              <a:rPr lang="en-US" altLang="en-US" baseline="0" dirty="0" smtClean="0"/>
              <a:t>federal outlays increased 25 percent from 2007 to 2009.</a:t>
            </a:r>
          </a:p>
          <a:p>
            <a:pPr marL="171450" indent="-171450">
              <a:buFont typeface="Arial" panose="020B0604020202020204" pitchFamily="34" charset="0"/>
              <a:buChar char="•"/>
            </a:pPr>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15.4</a:t>
            </a:r>
          </a:p>
          <a:p>
            <a:endParaRPr lang="en-US" altLang="en-US" b="1" i="1" dirty="0" smtClean="0"/>
          </a:p>
          <a:p>
            <a:r>
              <a:rPr lang="en-US" altLang="en-US" b="1" i="1" dirty="0" smtClean="0"/>
              <a:t>Lecture notes:</a:t>
            </a:r>
          </a:p>
          <a:p>
            <a:pPr marL="171450" indent="-171450">
              <a:buFont typeface="Arial" panose="020B0604020202020204" pitchFamily="34" charset="0"/>
              <a:buChar char="•"/>
            </a:pPr>
            <a:r>
              <a:rPr lang="en-US" altLang="en-US" dirty="0" smtClean="0"/>
              <a:t>The rate of growth of U.S. government outlays has increased significantly in recent years.</a:t>
            </a:r>
          </a:p>
          <a:p>
            <a:pPr marL="171450" indent="-171450">
              <a:buFont typeface="Arial" panose="020B0604020202020204" pitchFamily="34" charset="0"/>
              <a:buChar char="•"/>
            </a:pPr>
            <a:r>
              <a:rPr lang="en-US" altLang="en-US" dirty="0" smtClean="0"/>
              <a:t>This graph shows a clear increase in spending after the World Trade Center attack on September 11, 2001.</a:t>
            </a:r>
          </a:p>
          <a:p>
            <a:pPr marL="171450" indent="-171450">
              <a:buFont typeface="Arial" panose="020B0604020202020204" pitchFamily="34" charset="0"/>
              <a:buChar char="•"/>
            </a:pPr>
            <a:r>
              <a:rPr lang="en-US" altLang="en-US" dirty="0" smtClean="0"/>
              <a:t>Also notice the large spending increases during and after the Great Recession.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1" i="1" dirty="0" smtClean="0">
                <a:latin typeface="Arial" panose="020B0604020202020204" pitchFamily="34" charset="0"/>
              </a:rPr>
              <a:t>Lecture</a:t>
            </a:r>
            <a:r>
              <a:rPr lang="en-US" altLang="en-US" sz="1200" b="1" i="1" baseline="0" dirty="0" smtClean="0">
                <a:latin typeface="Arial" panose="020B0604020202020204" pitchFamily="34" charset="0"/>
              </a:rPr>
              <a:t> notes: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b="1" i="1"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Arial" panose="020B0604020202020204" pitchFamily="34" charset="0"/>
              </a:rPr>
              <a:t>Most people probably don’t enjoy paying taxes, but government activity must be paid for.</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A</a:t>
            </a:r>
            <a:r>
              <a:rPr lang="en-US" altLang="en-US" sz="1200" baseline="0" dirty="0" smtClean="0">
                <a:latin typeface="Arial" panose="020B0604020202020204" pitchFamily="34" charset="0"/>
              </a:rPr>
              <a:t> significant majority of federal tax revenue comes from income, Social Security, and Medicare tax.</a:t>
            </a:r>
            <a:endParaRPr lang="en-US" altLang="en-US" sz="1200" baseline="0" dirty="0" smtClean="0">
              <a:latin typeface="+mn-l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aseline="0" dirty="0" smtClean="0">
                <a:latin typeface="+mn-lt"/>
              </a:rPr>
              <a:t>The remaining 20 percent of revenue is funded by </a:t>
            </a:r>
            <a:r>
              <a:rPr lang="en-US" altLang="en-US" sz="1200" baseline="0" dirty="0" smtClean="0">
                <a:latin typeface="Arial" panose="020B0604020202020204" pitchFamily="34" charset="0"/>
              </a:rPr>
              <a:t>c</a:t>
            </a:r>
            <a:r>
              <a:rPr lang="en-US" altLang="en-US" sz="1200" dirty="0" smtClean="0">
                <a:latin typeface="Arial" panose="020B0604020202020204" pitchFamily="34" charset="0"/>
              </a:rPr>
              <a:t>orporate, estate and gift, excise, and custom taxes.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15.5</a:t>
            </a:r>
          </a:p>
          <a:p>
            <a:endParaRPr lang="en-US" altLang="en-US" b="1" i="1" dirty="0" smtClean="0"/>
          </a:p>
          <a:p>
            <a:r>
              <a:rPr lang="en-US" altLang="en-US" b="1" i="1" dirty="0" smtClean="0"/>
              <a:t>Lecture notes:</a:t>
            </a:r>
            <a:endParaRPr lang="en-US" sz="1200" b="0" i="0" u="none" strike="noStrike" kern="1200" baseline="0" dirty="0" smtClean="0">
              <a:solidFill>
                <a:schemeClr val="tx1"/>
              </a:solidFill>
              <a:latin typeface="+mn-lt"/>
              <a:ea typeface="MS PGothic" pitchFamily="34" charset="-128"/>
              <a:cs typeface="MS PGothic" pitchFamily="34" charset="-128"/>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S PGothic" pitchFamily="34" charset="-128"/>
                <a:cs typeface="MS PGothic" pitchFamily="34" charset="-128"/>
              </a:rPr>
              <a:t>Total tax revenue in 2014 was about $3 trillion.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major sources of tax revenue for the U.S. government are the two payroll taxes (deducted from workers’ paychecks): the individual income tax and the social insurance (Social Security and Medicare) tax.</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In 2014, these two categories accounted for 80 percent of all tax revenue.</a:t>
            </a:r>
          </a:p>
          <a:p>
            <a:pPr marL="171450" indent="-171450">
              <a:buFont typeface="Arial" panose="020B0604020202020204" pitchFamily="34" charset="0"/>
              <a:buChar char="•"/>
            </a:pPr>
            <a:r>
              <a:rPr lang="en-US" altLang="en-US" dirty="0" smtClean="0"/>
              <a:t>The other major sources of tax revenue, which include corporate taxes, estate and gift taxes, excise taxes (taxes on particular goods like gasoline), and customs taxes (this is revenue from tariffs levied on imports), together only contribute 19 percent of the U.S. federal tax revenue.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Progressive taxation generally means that earnings</a:t>
            </a:r>
            <a:r>
              <a:rPr lang="en-US" altLang="en-US" baseline="0" dirty="0" smtClean="0"/>
              <a:t> are</a:t>
            </a:r>
            <a:r>
              <a:rPr lang="en-US" altLang="en-US" dirty="0" smtClean="0"/>
              <a:t> divided into “brackets.” </a:t>
            </a:r>
          </a:p>
          <a:p>
            <a:pPr marL="171450" lvl="0" indent="-171450">
              <a:buFont typeface="Arial" panose="020B0604020202020204" pitchFamily="34" charset="0"/>
              <a:buChar char="•"/>
            </a:pPr>
            <a:r>
              <a:rPr lang="en-US" altLang="en-US" dirty="0" smtClean="0"/>
              <a:t>Lower brackets of your income are hit by lower marginal tax rates. </a:t>
            </a:r>
          </a:p>
          <a:p>
            <a:pPr marL="171450" lvl="0" indent="-171450">
              <a:buFont typeface="Arial" panose="020B0604020202020204" pitchFamily="34" charset="0"/>
              <a:buChar char="•"/>
            </a:pPr>
            <a:r>
              <a:rPr lang="en-US" altLang="en-US" dirty="0" smtClean="0"/>
              <a:t>Higher brackets of your income are hit by higher marginal tax rates.</a:t>
            </a:r>
          </a:p>
          <a:p>
            <a:pPr marL="628650" lvl="1" indent="-171450">
              <a:buFont typeface="Arial" panose="020B0604020202020204" pitchFamily="34" charset="0"/>
              <a:buChar char="•"/>
            </a:pPr>
            <a:endParaRPr lang="en-US" altLang="en-US" dirty="0" smtClean="0"/>
          </a:p>
          <a:p>
            <a:pPr marL="0" lvl="0" indent="0">
              <a:buFont typeface="Arial" panose="020B0604020202020204" pitchFamily="34" charset="0"/>
              <a:buNone/>
            </a:pPr>
            <a:r>
              <a:rPr lang="en-US" altLang="en-US" b="0" i="1" dirty="0" smtClean="0"/>
              <a:t>Regarding the image on the slide: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itchFamily="34" charset="-128"/>
              </a:rPr>
              <a:t>This is the original Form 1040, the form taxpayers submit to the IRS with their income taxes, in 1913.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1" i="0" u="none" strike="noStrike" kern="1200" cap="none" spc="0" normalizeH="0" baseline="0" noProof="0" dirty="0" smtClean="0">
                <a:ln>
                  <a:noFill/>
                </a:ln>
                <a:solidFill>
                  <a:prstClr val="black"/>
                </a:solidFill>
                <a:effectLst/>
                <a:uLnTx/>
                <a:uFillTx/>
                <a:latin typeface="+mn-lt"/>
                <a:ea typeface="MS PGothic" pitchFamily="34" charset="-128"/>
              </a:rPr>
              <a:t>Note that the form was one page long</a:t>
            </a:r>
            <a:r>
              <a:rPr kumimoji="0" lang="en-US" altLang="en-US" sz="1200" b="0" i="0" u="none" strike="noStrike" kern="1200" cap="none" spc="0" normalizeH="0" baseline="0" noProof="0" dirty="0" smtClean="0">
                <a:ln>
                  <a:noFill/>
                </a:ln>
                <a:solidFill>
                  <a:prstClr val="black"/>
                </a:solidFill>
                <a:effectLst/>
                <a:uLnTx/>
                <a:uFillTx/>
                <a:latin typeface="+mn-lt"/>
                <a:ea typeface="MS PGothic" pitchFamily="34" charset="-128"/>
              </a:rPr>
              <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itchFamily="34" charset="-128"/>
              </a:rPr>
              <a:t>Toward the bottom of the form, the six tax brackets are detailed: from 1 percent to 6 percent.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S PGothic" pitchFamily="34" charset="-128"/>
              </a:rPr>
              <a:t>This means the highest marginal tax rate in 1913 was just 6 percent, and this was on income greater than $500,000, which is more than $11 million in current dollars!</a:t>
            </a:r>
          </a:p>
          <a:p>
            <a:pPr marL="457200" lvl="1" indent="0">
              <a:buFont typeface="Arial" panose="020B0604020202020204" pitchFamily="34" charset="0"/>
              <a:buNone/>
            </a:pP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15.6 </a:t>
            </a:r>
          </a:p>
          <a:p>
            <a:endParaRPr lang="en-US" altLang="en-US" b="1" i="1" dirty="0" smtClean="0"/>
          </a:p>
          <a:p>
            <a:r>
              <a:rPr lang="en-US" altLang="en-US" b="1" i="1" dirty="0" smtClean="0"/>
              <a:t>Lecture notes:</a:t>
            </a:r>
          </a:p>
          <a:p>
            <a:endParaRPr lang="en-US" altLang="en-US" dirty="0" smtClean="0"/>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These tax rates are marginal tax rates, which means that they apply only to dollars within the specified income ranges.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For example, all income earned between $36,901 and $89,350 is taxed at 25 percent.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But, if someone earns $89,351, that last dollar is taxed at the 28 percent rate.</a:t>
            </a:r>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Arial" panose="020B0604020202020204" pitchFamily="34" charset="0"/>
              </a:rPr>
              <a:t>Prior to 1913, most taxes were generated by import tariffs.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In 1913, the passage of the 16</a:t>
            </a:r>
            <a:r>
              <a:rPr lang="en-US" altLang="en-US" sz="1200" baseline="30000" dirty="0" smtClean="0">
                <a:latin typeface="Arial" panose="020B0604020202020204" pitchFamily="34" charset="0"/>
              </a:rPr>
              <a:t>th</a:t>
            </a:r>
            <a:r>
              <a:rPr lang="en-US" altLang="en-US" sz="1200" dirty="0" smtClean="0">
                <a:latin typeface="Arial" panose="020B0604020202020204" pitchFamily="34" charset="0"/>
              </a:rPr>
              <a:t> amendment allowed</a:t>
            </a:r>
            <a:r>
              <a:rPr lang="en-US" altLang="en-US" sz="1200" baseline="0" dirty="0" smtClean="0">
                <a:latin typeface="Arial" panose="020B0604020202020204" pitchFamily="34" charset="0"/>
              </a:rPr>
              <a:t> the government to collect</a:t>
            </a:r>
            <a:r>
              <a:rPr lang="en-US" altLang="en-US" sz="1200" dirty="0" smtClean="0">
                <a:latin typeface="Arial" panose="020B0604020202020204" pitchFamily="34" charset="0"/>
              </a:rPr>
              <a:t> an income tax.</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The</a:t>
            </a:r>
            <a:r>
              <a:rPr lang="en-US" altLang="en-US" dirty="0" smtClean="0"/>
              <a:t> 6 percent marginal tax rate only</a:t>
            </a:r>
            <a:r>
              <a:rPr lang="en-US" altLang="en-US" baseline="0" dirty="0" smtClean="0"/>
              <a:t> </a:t>
            </a:r>
            <a:r>
              <a:rPr lang="en-US" altLang="en-US" dirty="0" smtClean="0"/>
              <a:t>applied to people like Henry Ford, Andrew Carnegie, and John Rockefeller.</a:t>
            </a:r>
          </a:p>
          <a:p>
            <a:pPr marL="0" indent="0">
              <a:buFont typeface="Arial" panose="020B0604020202020204" pitchFamily="34" charset="0"/>
              <a:buNone/>
            </a:pPr>
            <a:r>
              <a:rPr lang="en-US" sz="1200" b="0" i="0" u="none" strike="noStrike" kern="1200" baseline="0" dirty="0" smtClean="0">
                <a:solidFill>
                  <a:schemeClr val="tx1"/>
                </a:solidFill>
                <a:latin typeface="+mn-lt"/>
                <a:ea typeface="MS PGothic" pitchFamily="34" charset="-128"/>
                <a:cs typeface="MS PGothic" pitchFamily="34" charset="-128"/>
              </a:rPr>
              <a:t>By 1918, the top marginal rate rose to 77 percent.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rate applied only to income over $2 million, but it meant that every dollar earned beyond $2 million yielded only 23 cents to the income earner.</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next slide plots the top marginal income tax rates in the United States from 1913 to 2015. </a:t>
            </a:r>
          </a:p>
          <a:p>
            <a:endParaRPr lang="en-US" altLang="en-US" sz="1200" b="1" i="1" u="none" strike="noStrike" kern="1200" baseline="0" dirty="0" smtClean="0">
              <a:solidFill>
                <a:schemeClr val="tx1"/>
              </a:solidFill>
              <a:latin typeface="+mn-lt"/>
              <a:ea typeface="MS PGothic" pitchFamily="34" charset="-128"/>
            </a:endParaRPr>
          </a:p>
          <a:p>
            <a:r>
              <a:rPr lang="en-US" altLang="en-US" sz="1200" b="0" i="1" u="none" strike="noStrike" kern="1200" baseline="0" dirty="0" smtClean="0">
                <a:solidFill>
                  <a:schemeClr val="tx1"/>
                </a:solidFill>
                <a:latin typeface="+mn-lt"/>
                <a:ea typeface="MS PGothic" pitchFamily="34" charset="-128"/>
              </a:rPr>
              <a:t>Additional Source:</a:t>
            </a:r>
          </a:p>
          <a:p>
            <a:r>
              <a:rPr lang="en-US" altLang="en-US" sz="1200" b="0" i="0" u="none" strike="noStrike" kern="1200" baseline="0" dirty="0" smtClean="0">
                <a:solidFill>
                  <a:schemeClr val="tx1"/>
                </a:solidFill>
                <a:latin typeface="+mn-lt"/>
                <a:ea typeface="MS PGothic" pitchFamily="34" charset="-128"/>
              </a:rPr>
              <a:t>http://www.loc.gov/rr/business/hottopic/irs_history.html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15.7</a:t>
            </a:r>
          </a:p>
          <a:p>
            <a:endParaRPr lang="en-US" altLang="en-US" b="1" i="1" dirty="0" smtClean="0"/>
          </a:p>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S PGothic" pitchFamily="34" charset="-128"/>
                <a:cs typeface="MS PGothic" pitchFamily="34" charset="-128"/>
              </a:rPr>
              <a:t>Note that while this figure shows only the top rate, it is a good indicator of the general level of rates over time.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There are several key historical dates: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1931 (during the Great Depression), marginal tax rates were increased significantly to</a:t>
            </a:r>
            <a:r>
              <a:rPr lang="en-US" altLang="en-US" baseline="0" dirty="0" smtClean="0"/>
              <a:t> 80 percent by </a:t>
            </a:r>
            <a:r>
              <a:rPr lang="en-US" altLang="en-US" sz="1200" dirty="0" smtClean="0">
                <a:latin typeface="Arial" panose="020B0604020202020204" pitchFamily="34" charset="0"/>
              </a:rPr>
              <a:t>Presidents Hoover and Roosevelt, in attempts to balance the budget</a:t>
            </a:r>
            <a:r>
              <a:rPr lang="en-US" altLang="en-US" dirty="0" smtClean="0"/>
              <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1963 and 1981, major downward revisions occurred.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In 1993,</a:t>
            </a:r>
            <a:r>
              <a:rPr lang="en-US" altLang="en-US" sz="1200" baseline="0" dirty="0" smtClean="0">
                <a:latin typeface="Arial" panose="020B0604020202020204" pitchFamily="34" charset="0"/>
              </a:rPr>
              <a:t> </a:t>
            </a:r>
            <a:r>
              <a:rPr lang="en-US" altLang="en-US" sz="1200" dirty="0" smtClean="0">
                <a:latin typeface="Arial" panose="020B0604020202020204" pitchFamily="34" charset="0"/>
              </a:rPr>
              <a:t>President Kennedy lowered the top rate</a:t>
            </a:r>
            <a:r>
              <a:rPr lang="en-US" altLang="en-US" sz="1200" baseline="0" dirty="0" smtClean="0">
                <a:latin typeface="Arial" panose="020B0604020202020204" pitchFamily="34" charset="0"/>
              </a:rPr>
              <a:t> from 90 percent</a:t>
            </a:r>
            <a:r>
              <a:rPr lang="en-US" altLang="en-US" sz="1200" dirty="0" smtClean="0">
                <a:latin typeface="Arial" panose="020B0604020202020204" pitchFamily="34" charset="0"/>
              </a:rPr>
              <a:t> to 70 percent.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In the 1980s, President Reagan lowered marginal tax rates further, and by the end of the decade, the top marginal rate was 28 percent.</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1993, tax rates rose to</a:t>
            </a:r>
            <a:r>
              <a:rPr lang="en-US" altLang="en-US" baseline="0" dirty="0" smtClean="0"/>
              <a:t> 39 percent.</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a:t>
            </a:r>
            <a:r>
              <a:rPr lang="en-US" altLang="en-US" baseline="0" dirty="0" smtClean="0"/>
              <a:t> </a:t>
            </a:r>
            <a:r>
              <a:rPr lang="en-US" altLang="en-US" dirty="0" smtClean="0"/>
              <a:t>2003,</a:t>
            </a:r>
            <a:r>
              <a:rPr lang="en-US" altLang="en-US" baseline="0" dirty="0" smtClean="0"/>
              <a:t> r</a:t>
            </a:r>
            <a:r>
              <a:rPr lang="en-US" altLang="en-US" sz="1200" dirty="0" smtClean="0">
                <a:latin typeface="Arial" panose="020B0604020202020204" pitchFamily="34" charset="0"/>
              </a:rPr>
              <a:t>ates fell to their recent levels (35 percent), as a result of urging by President George W. Bush.</a:t>
            </a:r>
            <a:endParaRPr lang="en-US" altLang="en-US" sz="1100" dirty="0" smtClean="0">
              <a:latin typeface="Arial" panose="020B0604020202020204" pitchFamily="34" charset="0"/>
            </a:endParaRPr>
          </a:p>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pitchFamily="-104" charset="0"/>
                <a:cs typeface="Arial" panose="020B0604020202020204" pitchFamily="34" charset="0"/>
              </a:rPr>
              <a:t>Clicker question:</a:t>
            </a:r>
            <a:endParaRPr lang="en-US" altLang="en-US" b="1" i="1" dirty="0" smtClean="0"/>
          </a:p>
          <a:p>
            <a:r>
              <a:rPr lang="en-US" altLang="en-US" dirty="0" smtClean="0"/>
              <a:t>Correct answer: A,</a:t>
            </a:r>
            <a:r>
              <a:rPr lang="en-US" altLang="en-US" baseline="0" dirty="0" smtClean="0"/>
              <a:t> progressive.</a:t>
            </a:r>
            <a:endParaRPr lang="en-US" altLang="en-US" dirty="0" smtClean="0"/>
          </a:p>
          <a:p>
            <a:endParaRPr lang="en-US" altLang="en-US" dirty="0" smtClean="0"/>
          </a:p>
          <a:p>
            <a:pPr marL="171450" indent="-171450">
              <a:buFont typeface="Arial" panose="020B0604020202020204" pitchFamily="34" charset="0"/>
              <a:buChar char="•"/>
            </a:pPr>
            <a:r>
              <a:rPr lang="en-US" altLang="en-US" dirty="0" smtClean="0"/>
              <a:t>Progressive taxation means that higher incomes are charged higher tax rates.</a:t>
            </a:r>
          </a:p>
          <a:p>
            <a:pPr marL="171450" indent="-171450">
              <a:buFont typeface="Arial" panose="020B0604020202020204" pitchFamily="34" charset="0"/>
              <a:buChar char="•"/>
            </a:pPr>
            <a:r>
              <a:rPr lang="en-US" altLang="en-US" dirty="0" smtClean="0"/>
              <a:t>Your first few dollars are taxed little (if at all), but marginal dollars that you earn at higher income levels are taxed at higher rates.</a:t>
            </a:r>
          </a:p>
          <a:p>
            <a:endParaRPr lang="en-US" altLang="en-US" dirty="0" smtClean="0"/>
          </a:p>
        </p:txBody>
      </p:sp>
    </p:spTree>
    <p:extLst>
      <p:ext uri="{BB962C8B-B14F-4D97-AF65-F5344CB8AC3E}">
        <p14:creationId xmlns:p14="http://schemas.microsoft.com/office/powerpoint/2010/main" val="4268520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extLst/>
        </p:spPr>
        <p:txBody>
          <a:bodyPr/>
          <a:lstStyle/>
          <a:p>
            <a:pPr>
              <a:defRPr/>
            </a:pPr>
            <a:r>
              <a:rPr lang="en-US" b="1" i="1" dirty="0" smtClean="0"/>
              <a:t>Image: </a:t>
            </a:r>
            <a:r>
              <a:rPr lang="en-US" b="0" i="0" dirty="0" smtClean="0"/>
              <a:t>Figure 15.8</a:t>
            </a:r>
          </a:p>
          <a:p>
            <a:pPr>
              <a:defRPr/>
            </a:pPr>
            <a:endParaRPr lang="en-US" b="1" i="1" dirty="0" smtClean="0"/>
          </a:p>
          <a:p>
            <a:pPr>
              <a:defRPr/>
            </a:pPr>
            <a:r>
              <a:rPr lang="en-US" b="1" i="1" dirty="0" smtClean="0"/>
              <a:t>Lecture notes:</a:t>
            </a:r>
          </a:p>
          <a:p>
            <a:pPr>
              <a:defRPr/>
            </a:pPr>
            <a:endParaRPr lang="en-US" dirty="0" smtClean="0">
              <a:cs typeface="ＭＳ Ｐゴシック" charset="0"/>
            </a:endParaRPr>
          </a:p>
          <a:p>
            <a:pPr>
              <a:defRPr/>
            </a:pPr>
            <a:r>
              <a:rPr lang="en-US" dirty="0" smtClean="0">
                <a:cs typeface="ＭＳ Ｐゴシック" charset="0"/>
              </a:rPr>
              <a:t>The share of tax liability by income group shows how much of the total taxes paid (</a:t>
            </a:r>
            <a:r>
              <a:rPr lang="en-US" sz="1200" b="0" i="0" u="none" strike="noStrike" kern="1200" baseline="0" dirty="0" smtClean="0">
                <a:solidFill>
                  <a:schemeClr val="tx1"/>
                </a:solidFill>
                <a:latin typeface="+mn-lt"/>
                <a:ea typeface="MS PGothic" pitchFamily="34" charset="-128"/>
                <a:cs typeface="MS PGothic" pitchFamily="34" charset="-128"/>
              </a:rPr>
              <a:t>includes both income and social insurance taxes) come </a:t>
            </a:r>
            <a:r>
              <a:rPr lang="en-US" dirty="0" smtClean="0">
                <a:cs typeface="ＭＳ Ｐゴシック" charset="0"/>
              </a:rPr>
              <a:t>from each income group. </a:t>
            </a:r>
          </a:p>
          <a:p>
            <a:pPr marL="171450" indent="-171450">
              <a:buFont typeface="Arial" pitchFamily="34" charset="0"/>
              <a:buChar char="•"/>
              <a:defRPr/>
            </a:pPr>
            <a:r>
              <a:rPr lang="en-US" dirty="0" smtClean="0">
                <a:cs typeface="ＭＳ Ｐゴシック" charset="0"/>
              </a:rPr>
              <a:t>The middle income group in the United States now pays less than 10 percent of all taxes paid.</a:t>
            </a:r>
          </a:p>
          <a:p>
            <a:pPr marL="171450" indent="-171450">
              <a:buFont typeface="Arial" pitchFamily="34" charset="0"/>
              <a:buChar char="•"/>
              <a:defRPr/>
            </a:pPr>
            <a:r>
              <a:rPr lang="en-US" dirty="0" smtClean="0">
                <a:cs typeface="ＭＳ Ｐゴシック" charset="0"/>
              </a:rPr>
              <a:t>The wealthiest 20 percent (the top line above) of income earners paid almost 70 percent of all federal taxes in 2010.</a:t>
            </a:r>
          </a:p>
          <a:p>
            <a:pPr marL="171450" indent="-171450">
              <a:buFont typeface="Arial" pitchFamily="34" charset="0"/>
              <a:buChar char="•"/>
              <a:defRPr/>
            </a:pPr>
            <a:r>
              <a:rPr lang="en-US" dirty="0" smtClean="0">
                <a:cs typeface="ＭＳ Ｐゴシック" charset="0"/>
              </a:rPr>
              <a:t>The top 1 percent of all income earners paid around</a:t>
            </a:r>
            <a:r>
              <a:rPr lang="en-US" baseline="0" dirty="0" smtClean="0">
                <a:cs typeface="ＭＳ Ｐゴシック" charset="0"/>
              </a:rPr>
              <a:t> 25 percent</a:t>
            </a:r>
            <a:r>
              <a:rPr lang="en-US" dirty="0" smtClean="0">
                <a:cs typeface="ＭＳ Ｐゴシック" charset="0"/>
              </a:rPr>
              <a:t> of all income taxes paid in 2010.</a:t>
            </a:r>
          </a:p>
          <a:p>
            <a:pPr marL="171450" indent="-171450">
              <a:buFont typeface="Arial" pitchFamily="34" charset="0"/>
              <a:buChar char="•"/>
              <a:defRPr/>
            </a:pPr>
            <a:r>
              <a:rPr lang="en-US" sz="1200" b="0" i="0" u="none" strike="noStrike" kern="1200" baseline="0" dirty="0" smtClean="0">
                <a:solidFill>
                  <a:schemeClr val="tx1"/>
                </a:solidFill>
                <a:latin typeface="+mn-lt"/>
                <a:ea typeface="MS PGothic" pitchFamily="34" charset="-128"/>
                <a:cs typeface="MS PGothic" pitchFamily="34" charset="-128"/>
              </a:rPr>
              <a:t>The poorest 40 percent paid just 4 percent of federal taxes in 2010.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concerns of many people stem from the fact that, in recent year, we have a budget deficit almost every year.</a:t>
            </a:r>
          </a:p>
          <a:p>
            <a:pPr marL="171450" indent="-171450">
              <a:buFont typeface="Arial" panose="020B0604020202020204" pitchFamily="34" charset="0"/>
              <a:buChar char="•"/>
            </a:pPr>
            <a:r>
              <a:rPr lang="en-US" altLang="en-US" dirty="0" smtClean="0"/>
              <a:t>These deficits get added to the national debt.</a:t>
            </a:r>
          </a:p>
          <a:p>
            <a:pPr marL="171450" indent="-171450">
              <a:buFont typeface="Arial" panose="020B0604020202020204" pitchFamily="34" charset="0"/>
              <a:buChar char="•"/>
            </a:pPr>
            <a:r>
              <a:rPr lang="en-US" altLang="en-US" dirty="0" smtClean="0"/>
              <a:t>The deficit-to-GDP ratio is a more informative gauge of the magnitude of deficits over time compared to just looking at the actual amount of dollar deficits.</a:t>
            </a:r>
          </a:p>
          <a:p>
            <a:pPr marL="171450" indent="-171450">
              <a:buFont typeface="Arial" panose="020B0604020202020204" pitchFamily="34" charset="0"/>
              <a:buChar char="•"/>
            </a:pPr>
            <a:r>
              <a:rPr lang="en-US" altLang="en-US" dirty="0" smtClean="0"/>
              <a:t>The deficit-to-GDP ratio accounts for economic growth.</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b="0" i="0" dirty="0" smtClean="0"/>
              <a:t>In</a:t>
            </a:r>
            <a:r>
              <a:rPr lang="en-US" altLang="en-US" b="0" i="0" baseline="0" dirty="0" smtClean="0"/>
              <a:t> 2009, the U.S. deficit was $1.4 trillion.</a:t>
            </a:r>
          </a:p>
          <a:p>
            <a:pPr marL="171450" indent="-171450">
              <a:buFont typeface="Arial" panose="020B0604020202020204" pitchFamily="34" charset="0"/>
              <a:buChar char="•"/>
            </a:pPr>
            <a:r>
              <a:rPr lang="en-US" altLang="en-US" b="0" i="0" baseline="0" dirty="0" smtClean="0"/>
              <a:t>In level amounts, this is the largest deficit in U.S. history.</a:t>
            </a:r>
          </a:p>
          <a:p>
            <a:pPr marL="171450" indent="-171450">
              <a:buFont typeface="Arial" panose="020B0604020202020204" pitchFamily="34" charset="0"/>
              <a:buChar char="•"/>
            </a:pPr>
            <a:r>
              <a:rPr lang="en-US" altLang="en-US" sz="1200" b="0" i="0" dirty="0" smtClean="0">
                <a:latin typeface="Arial" panose="020B0604020202020204" pitchFamily="34" charset="0"/>
              </a:rPr>
              <a:t>However, when examined as a portion of GDP,</a:t>
            </a:r>
            <a:r>
              <a:rPr lang="en-US" altLang="en-US" sz="1200" b="0" i="0" baseline="0" dirty="0" smtClean="0">
                <a:latin typeface="Arial" panose="020B0604020202020204" pitchFamily="34" charset="0"/>
              </a:rPr>
              <a:t> deficits during</a:t>
            </a:r>
            <a:r>
              <a:rPr lang="en-US" altLang="en-US" sz="1200" b="0" i="0" dirty="0" smtClean="0">
                <a:latin typeface="Arial" panose="020B0604020202020204" pitchFamily="34" charset="0"/>
              </a:rPr>
              <a:t> WWII were</a:t>
            </a:r>
            <a:r>
              <a:rPr lang="en-US" altLang="en-US" sz="1200" b="0" i="0" baseline="0" dirty="0" smtClean="0">
                <a:latin typeface="Arial" panose="020B0604020202020204" pitchFamily="34" charset="0"/>
              </a:rPr>
              <a:t> larger.</a:t>
            </a:r>
            <a:endParaRPr lang="en-US" altLang="en-US" sz="1200" b="0" i="0" dirty="0" smtClean="0">
              <a:latin typeface="Arial" panose="020B0604020202020204" pitchFamily="34" charset="0"/>
            </a:endParaRPr>
          </a:p>
          <a:p>
            <a:pPr marL="0" indent="0">
              <a:buFont typeface="Arial" panose="020B0604020202020204" pitchFamily="34" charset="0"/>
              <a:buNone/>
            </a:pPr>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15.9</a:t>
            </a:r>
          </a:p>
          <a:p>
            <a:endParaRPr lang="en-US" altLang="en-US" b="1" i="1" dirty="0" smtClean="0"/>
          </a:p>
          <a:p>
            <a:r>
              <a:rPr lang="en-US" altLang="en-US" b="1" i="1" dirty="0" smtClean="0"/>
              <a:t>Lecture notes:</a:t>
            </a:r>
          </a:p>
          <a:p>
            <a:endParaRPr lang="en-US" altLang="en-US" b="1" dirty="0" smtClean="0"/>
          </a:p>
          <a:p>
            <a:r>
              <a:rPr lang="en-US" altLang="en-US" b="0" dirty="0" smtClean="0"/>
              <a:t>Panel A: </a:t>
            </a:r>
          </a:p>
          <a:p>
            <a:pPr marL="171450" indent="-171450">
              <a:buFont typeface="Arial" panose="020B0604020202020204" pitchFamily="34" charset="0"/>
              <a:buChar char="•"/>
            </a:pPr>
            <a:r>
              <a:rPr lang="en-US" altLang="en-US" dirty="0" smtClean="0"/>
              <a:t>Shows real outlays (orange) and revenue (blue) for the U.S. federal government budget since 1965.</a:t>
            </a:r>
          </a:p>
          <a:p>
            <a:pPr marL="171450" indent="-171450">
              <a:buFont typeface="Arial" panose="020B0604020202020204" pitchFamily="34" charset="0"/>
              <a:buChar char="•"/>
            </a:pPr>
            <a:r>
              <a:rPr lang="en-US" altLang="en-US" dirty="0" smtClean="0"/>
              <a:t>When the outlays exceed revenue, this indicates a budget deficit for that year, that is, when the orange line is above the blue line.</a:t>
            </a:r>
          </a:p>
          <a:p>
            <a:r>
              <a:rPr lang="en-US" altLang="en-US" b="0" dirty="0" smtClean="0"/>
              <a:t>Panel B: </a:t>
            </a:r>
          </a:p>
          <a:p>
            <a:pPr marL="171450" indent="-171450">
              <a:buFont typeface="Arial" panose="020B0604020202020204" pitchFamily="34" charset="0"/>
              <a:buChar char="•"/>
            </a:pPr>
            <a:r>
              <a:rPr lang="en-US" altLang="en-US" dirty="0" smtClean="0"/>
              <a:t>Shows the real budget balance (negative values indicate a deficit). </a:t>
            </a:r>
          </a:p>
          <a:p>
            <a:pPr marL="171450" indent="-171450">
              <a:buFont typeface="Arial" panose="020B0604020202020204" pitchFamily="34" charset="0"/>
              <a:buChar char="•"/>
            </a:pPr>
            <a:r>
              <a:rPr lang="en-US" altLang="en-US" dirty="0" smtClean="0"/>
              <a:t>The Great Recession (and government responses) helped to create the 2009 deficit of $1.4 trillion (in 2010 dollars), the largest in U.S. history.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15.10</a:t>
            </a:r>
          </a:p>
          <a:p>
            <a:endParaRPr lang="en-US" altLang="en-US" b="1" i="1" dirty="0" smtClean="0"/>
          </a:p>
          <a:p>
            <a:r>
              <a:rPr lang="en-US" altLang="en-US" b="1" i="1" dirty="0" smtClean="0"/>
              <a:t>Lecture notes:</a:t>
            </a:r>
          </a:p>
          <a:p>
            <a:endParaRPr lang="en-US" altLang="en-US" b="1" i="1" dirty="0" smtClean="0"/>
          </a:p>
          <a:p>
            <a:r>
              <a:rPr lang="en-US" altLang="en-US" b="0" i="1" dirty="0" smtClean="0"/>
              <a:t>Regarding the figure</a:t>
            </a:r>
            <a:r>
              <a:rPr lang="en-US" altLang="en-US" b="0" i="1" baseline="0" dirty="0" smtClean="0"/>
              <a:t> on the slide:</a:t>
            </a:r>
            <a:endParaRPr lang="en-US" altLang="en-US" b="0" i="1" dirty="0" smtClean="0"/>
          </a:p>
          <a:p>
            <a:pPr marL="171450" indent="-171450">
              <a:buFont typeface="Arial" panose="020B0604020202020204" pitchFamily="34" charset="0"/>
              <a:buChar char="•"/>
            </a:pPr>
            <a:r>
              <a:rPr lang="en-US" altLang="en-US" dirty="0" smtClean="0"/>
              <a:t>The deficit-to-GDP ratio is a more informative gauge of the magnitude of deficits over time, as it accounts for economic growth.</a:t>
            </a:r>
          </a:p>
          <a:p>
            <a:pPr marL="171450" indent="-171450">
              <a:buFont typeface="Arial" panose="020B0604020202020204" pitchFamily="34" charset="0"/>
              <a:buChar char="•"/>
            </a:pPr>
            <a:r>
              <a:rPr lang="en-US" altLang="en-US" dirty="0" smtClean="0"/>
              <a:t>Outlays (orange) and revenue (blue) are illustrated relative to GDP.</a:t>
            </a:r>
          </a:p>
          <a:p>
            <a:pPr marL="171450" indent="-171450">
              <a:buFont typeface="Arial" panose="020B0604020202020204" pitchFamily="34" charset="0"/>
              <a:buChar char="•"/>
            </a:pPr>
            <a:r>
              <a:rPr lang="en-US" altLang="en-US" dirty="0" smtClean="0"/>
              <a:t>The deficit is the vertical distance between the lines. </a:t>
            </a:r>
          </a:p>
          <a:p>
            <a:pPr marL="171450" indent="-171450">
              <a:buFont typeface="Arial" panose="020B0604020202020204" pitchFamily="34" charset="0"/>
              <a:buChar char="•"/>
            </a:pPr>
            <a:r>
              <a:rPr lang="en-US" altLang="en-US" dirty="0" smtClean="0"/>
              <a:t>Long-run averages are indicated by the dashed lines.</a:t>
            </a:r>
          </a:p>
          <a:p>
            <a:pPr marL="171450" indent="-171450">
              <a:buFont typeface="Arial" panose="020B0604020202020204" pitchFamily="34" charset="0"/>
              <a:buChar char="•"/>
            </a:pPr>
            <a:r>
              <a:rPr lang="en-US" altLang="en-US" dirty="0" smtClean="0"/>
              <a:t>This figure shows us that recent spending has been above the long-run average and recent revenue has been below the long-run average.</a:t>
            </a:r>
          </a:p>
          <a:p>
            <a:pPr marL="171450" indent="-171450">
              <a:buFont typeface="Arial" panose="020B0604020202020204" pitchFamily="34" charset="0"/>
              <a:buChar char="•"/>
            </a:pPr>
            <a:r>
              <a:rPr lang="en-US" altLang="en-US" dirty="0" smtClean="0"/>
              <a:t>The shaded areas indicate recessionary periods, and these indicate that deficits grow during recessions.</a:t>
            </a:r>
          </a:p>
          <a:p>
            <a:pPr marL="628650" lvl="1" indent="-171450">
              <a:buFont typeface="Arial" panose="020B0604020202020204" pitchFamily="34" charset="0"/>
              <a:buChar char="•"/>
            </a:pPr>
            <a:r>
              <a:rPr lang="en-US" altLang="en-US" dirty="0" smtClean="0"/>
              <a:t>Note:</a:t>
            </a:r>
            <a:r>
              <a:rPr lang="en-US" altLang="en-US" baseline="0" dirty="0" smtClean="0"/>
              <a:t> deficits grow during recessions for multiple reasons.</a:t>
            </a:r>
          </a:p>
          <a:p>
            <a:pPr marL="685800" lvl="1" indent="-228600">
              <a:buFont typeface="+mj-lt"/>
              <a:buAutoNum type="arabicPeriod"/>
            </a:pPr>
            <a:r>
              <a:rPr lang="en-US" altLang="en-US" baseline="0" dirty="0" smtClean="0"/>
              <a:t>Government spending (stimulus usually increases), which increases outlays.</a:t>
            </a:r>
          </a:p>
          <a:p>
            <a:pPr marL="685800" lvl="1" indent="-228600">
              <a:buFont typeface="+mj-lt"/>
              <a:buAutoNum type="arabicPeriod"/>
            </a:pPr>
            <a:r>
              <a:rPr lang="en-US" altLang="en-US" baseline="0" dirty="0" smtClean="0"/>
              <a:t>Tax cuts are often implemented in order to increase consumption and investment, which decreases revenues.</a:t>
            </a:r>
          </a:p>
          <a:p>
            <a:pPr marL="685800" lvl="1" indent="-228600">
              <a:buFont typeface="+mj-lt"/>
              <a:buAutoNum type="arabicPeriod"/>
            </a:pPr>
            <a:r>
              <a:rPr lang="en-US" altLang="en-US" baseline="0" dirty="0" smtClean="0"/>
              <a:t>In addition, without any change in government policy, incomes usually decline during economic downturns, which decreases the total dollar amount (proportional to income) of tax revenue collected.</a:t>
            </a:r>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pitchFamily="-104" charset="0"/>
                <a:cs typeface="Arial" panose="020B0604020202020204" pitchFamily="34" charset="0"/>
              </a:rPr>
              <a:t>Clicker question:</a:t>
            </a:r>
            <a:endParaRPr lang="en-US" altLang="en-US" b="1" i="1" dirty="0" smtClean="0"/>
          </a:p>
          <a:p>
            <a:r>
              <a:rPr lang="en-US" altLang="en-US" dirty="0" smtClean="0"/>
              <a:t>Correct answer: C,</a:t>
            </a:r>
            <a:r>
              <a:rPr lang="en-US" altLang="en-US" baseline="0" dirty="0" smtClean="0"/>
              <a:t> Deficits grow when revenues increase.</a:t>
            </a:r>
            <a:endParaRPr lang="en-US" altLang="en-US" dirty="0" smtClean="0"/>
          </a:p>
          <a:p>
            <a:endParaRPr lang="en-US" altLang="en-US" dirty="0" smtClean="0"/>
          </a:p>
          <a:p>
            <a:pPr marL="0" indent="0">
              <a:buFont typeface="Arial" panose="020B0604020202020204" pitchFamily="34" charset="0"/>
              <a:buNone/>
            </a:pPr>
            <a:r>
              <a:rPr lang="en-US" altLang="en-US" dirty="0" smtClean="0"/>
              <a:t>All other things being equal, a deficit would shrink if revenues increased.</a:t>
            </a:r>
          </a:p>
        </p:txBody>
      </p:sp>
    </p:spTree>
    <p:extLst>
      <p:ext uri="{BB962C8B-B14F-4D97-AF65-F5344CB8AC3E}">
        <p14:creationId xmlns:p14="http://schemas.microsoft.com/office/powerpoint/2010/main" val="1353459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If the</a:t>
            </a:r>
            <a:r>
              <a:rPr lang="en-US" altLang="en-US" baseline="0" dirty="0" smtClean="0"/>
              <a:t> government is experiencing </a:t>
            </a:r>
            <a:r>
              <a:rPr lang="en-US" altLang="en-US" dirty="0" smtClean="0"/>
              <a:t>a deficit, it must borrow funds to pay for it.</a:t>
            </a:r>
          </a:p>
          <a:p>
            <a:pPr marL="171450" indent="-171450">
              <a:buFont typeface="Arial" panose="020B0604020202020204" pitchFamily="34" charset="0"/>
              <a:buChar char="•"/>
            </a:pPr>
            <a:r>
              <a:rPr lang="en-US" altLang="en-US" dirty="0" smtClean="0"/>
              <a:t>The government sells Treasury bonds to cover this difference.</a:t>
            </a:r>
          </a:p>
          <a:p>
            <a:pPr marL="171450" indent="-171450">
              <a:buFont typeface="Arial" panose="020B0604020202020204" pitchFamily="34" charset="0"/>
              <a:buChar char="•"/>
            </a:pPr>
            <a:r>
              <a:rPr lang="en-US" altLang="en-US" dirty="0" smtClean="0"/>
              <a:t>The government uses</a:t>
            </a:r>
            <a:r>
              <a:rPr lang="en-US" altLang="en-US" baseline="0" dirty="0" smtClean="0"/>
              <a:t> the money collected from Treasury bonds to pay for outlays.</a:t>
            </a:r>
          </a:p>
          <a:p>
            <a:pPr marL="171450" indent="-171450">
              <a:buFont typeface="Arial" panose="020B0604020202020204" pitchFamily="34" charset="0"/>
              <a:buChar char="•"/>
            </a:pPr>
            <a:r>
              <a:rPr lang="en-US" altLang="en-US" dirty="0" smtClean="0"/>
              <a:t>Those</a:t>
            </a:r>
            <a:r>
              <a:rPr lang="en-US" altLang="en-US" baseline="0" dirty="0" smtClean="0"/>
              <a:t> </a:t>
            </a:r>
            <a:r>
              <a:rPr lang="en-US" altLang="en-US" dirty="0" smtClean="0"/>
              <a:t>bonds</a:t>
            </a:r>
            <a:r>
              <a:rPr lang="en-US" altLang="en-US" baseline="0" dirty="0" smtClean="0"/>
              <a:t> must be repaid later plus interest.</a:t>
            </a:r>
          </a:p>
          <a:p>
            <a:pPr marL="171450" indent="-171450">
              <a:buFont typeface="Arial" panose="020B0604020202020204" pitchFamily="34" charset="0"/>
              <a:buChar char="•"/>
            </a:pPr>
            <a:r>
              <a:rPr lang="en-US" altLang="en-US" dirty="0" smtClean="0"/>
              <a:t>This</a:t>
            </a:r>
            <a:r>
              <a:rPr lang="en-US" altLang="en-US" baseline="0" dirty="0" smtClean="0"/>
              <a:t> is similar to an individual taking out a loan and repaying it later with interest.</a:t>
            </a:r>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If the government has a shortfall in any given year, there is a deficit in that year.</a:t>
            </a:r>
          </a:p>
          <a:p>
            <a:pPr marL="171450" indent="-171450">
              <a:buFont typeface="Arial" panose="020B0604020202020204" pitchFamily="34" charset="0"/>
              <a:buChar char="•"/>
            </a:pPr>
            <a:r>
              <a:rPr lang="en-US" altLang="en-US" dirty="0" smtClean="0"/>
              <a:t>All of the yearly deficits added together equal the total national debt.</a:t>
            </a:r>
          </a:p>
          <a:p>
            <a:pPr marL="171450" indent="-171450">
              <a:buFont typeface="Arial" panose="020B0604020202020204" pitchFamily="34" charset="0"/>
              <a:buChar char="•"/>
            </a:pPr>
            <a:r>
              <a:rPr lang="en-US" altLang="en-US" sz="1200" dirty="0" smtClean="0">
                <a:latin typeface="Arial" panose="020B0604020202020204" pitchFamily="34" charset="0"/>
              </a:rPr>
              <a:t>National debt</a:t>
            </a:r>
            <a:r>
              <a:rPr lang="en-US" altLang="en-US" sz="1200" baseline="0" dirty="0" smtClean="0">
                <a:latin typeface="Arial" panose="020B0604020202020204" pitchFamily="34" charset="0"/>
              </a:rPr>
              <a:t> is the </a:t>
            </a:r>
            <a:r>
              <a:rPr lang="en-US" altLang="en-US" sz="1200" dirty="0" smtClean="0">
                <a:latin typeface="Arial" panose="020B0604020202020204" pitchFamily="34" charset="0"/>
              </a:rPr>
              <a:t>total of all accumulated and unpaid deficits</a:t>
            </a:r>
            <a:r>
              <a:rPr lang="en-US" altLang="en-US" sz="1200" baseline="0" dirty="0" smtClean="0">
                <a:latin typeface="Arial" panose="020B0604020202020204" pitchFamily="34" charset="0"/>
              </a:rPr>
              <a:t> (or government</a:t>
            </a:r>
            <a:r>
              <a:rPr lang="en-US" altLang="en-US" sz="1200" dirty="0" smtClean="0">
                <a:latin typeface="Arial" panose="020B0604020202020204" pitchFamily="34" charset="0"/>
              </a:rPr>
              <a:t> liabilities).</a:t>
            </a:r>
            <a:endParaRPr lang="en-US" altLang="en-US" dirty="0" smtClean="0"/>
          </a:p>
          <a:p>
            <a:endParaRPr lang="en-US" altLang="en-US" dirty="0" smtClean="0"/>
          </a:p>
          <a:p>
            <a:pPr marL="0" indent="0">
              <a:buFont typeface="Arial" panose="020B0604020202020204" pitchFamily="34" charset="0"/>
              <a:buNone/>
            </a:pPr>
            <a:r>
              <a:rPr lang="en-US" altLang="en-US" dirty="0" smtClean="0"/>
              <a:t>The public can own U.S. government debt</a:t>
            </a:r>
            <a:r>
              <a:rPr lang="en-US" altLang="en-US" baseline="0" dirty="0" smtClean="0"/>
              <a:t> through Treasury securities.</a:t>
            </a:r>
            <a:endParaRPr lang="en-US" altLang="en-US" dirty="0" smtClean="0"/>
          </a:p>
          <a:p>
            <a:pPr marL="171450" indent="-171450">
              <a:buFont typeface="Arial" panose="020B0604020202020204" pitchFamily="34" charset="0"/>
              <a:buChar char="•"/>
            </a:pPr>
            <a:r>
              <a:rPr lang="en-US" altLang="en-US" dirty="0" smtClean="0"/>
              <a:t>What happens if one government agency owes another government agency money? </a:t>
            </a:r>
          </a:p>
          <a:p>
            <a:pPr marL="171450" indent="-171450">
              <a:buFont typeface="Arial" panose="020B0604020202020204" pitchFamily="34" charset="0"/>
              <a:buChar char="•"/>
            </a:pPr>
            <a:r>
              <a:rPr lang="en-US" altLang="en-US" dirty="0" smtClean="0"/>
              <a:t>Sometimes a federal agency will purchase Treasury bonds.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When this happens, the government essentially owes money to itself</a:t>
            </a:r>
            <a:r>
              <a:rPr lang="en-US" altLang="en-US" baseline="0" dirty="0" smtClean="0"/>
              <a:t> </a:t>
            </a:r>
            <a:r>
              <a:rPr lang="en-US" altLang="en-US" sz="1200" dirty="0" smtClean="0">
                <a:latin typeface="Arial" panose="020B0604020202020204" pitchFamily="34" charset="0"/>
              </a:rPr>
              <a:t>(one branch of government can owe another branch).</a:t>
            </a:r>
            <a:endParaRPr lang="en-US" altLang="en-US" dirty="0" smtClean="0"/>
          </a:p>
          <a:p>
            <a:pPr marL="171450" indent="-171450">
              <a:buFont typeface="Arial" panose="020B0604020202020204" pitchFamily="34" charset="0"/>
              <a:buChar char="•"/>
            </a:pPr>
            <a:r>
              <a:rPr lang="en-US" altLang="en-US" dirty="0" smtClean="0"/>
              <a:t>It is often useful to focus on the part of the national debt that is owed to the public.</a:t>
            </a:r>
            <a:endParaRPr lang="en-US" altLang="en-US" sz="1200" dirty="0" smtClean="0">
              <a:latin typeface="Arial" panose="020B0604020202020204" pitchFamily="34" charset="0"/>
            </a:endParaRPr>
          </a:p>
          <a:p>
            <a:endParaRPr lang="en-US" altLang="en-US" dirty="0" smtClean="0"/>
          </a:p>
          <a:p>
            <a:r>
              <a:rPr lang="en-US" altLang="en-US" b="0" i="1" dirty="0" smtClean="0"/>
              <a:t>Regarding the image on the slide:</a:t>
            </a:r>
          </a:p>
          <a:p>
            <a:pPr marL="171450" indent="-171450">
              <a:buFont typeface="Arial" panose="020B0604020202020204" pitchFamily="34" charset="0"/>
              <a:buChar char="•"/>
            </a:pPr>
            <a:r>
              <a:rPr lang="en-US" altLang="en-US" dirty="0" smtClean="0"/>
              <a:t>National debt</a:t>
            </a:r>
            <a:r>
              <a:rPr lang="en-US" altLang="en-US" baseline="0" dirty="0" smtClean="0"/>
              <a:t> totaled over</a:t>
            </a:r>
            <a:r>
              <a:rPr lang="en-US" altLang="en-US" dirty="0" smtClean="0"/>
              <a:t> $18 trillion at the time of this writing.</a:t>
            </a:r>
          </a:p>
          <a:p>
            <a:pPr marL="171450" indent="-171450">
              <a:buFont typeface="Arial" panose="020B0604020202020204" pitchFamily="34" charset="0"/>
              <a:buChar char="•"/>
            </a:pPr>
            <a:r>
              <a:rPr lang="en-US" altLang="en-US" dirty="0" smtClean="0"/>
              <a:t>Your family’s share: $137,491.</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“Beyond the Book” Slide</a:t>
            </a:r>
          </a:p>
          <a:p>
            <a:endParaRPr lang="en-US" altLang="en-US" b="1" i="1" dirty="0" smtClean="0"/>
          </a:p>
          <a:p>
            <a:r>
              <a:rPr lang="en-US" altLang="en-US" b="1" i="1" dirty="0" smtClean="0"/>
              <a:t>In-class activity:</a:t>
            </a:r>
          </a:p>
          <a:p>
            <a:pPr marL="171450" indent="-171450">
              <a:buFont typeface="Arial" panose="020B0604020202020204" pitchFamily="34" charset="0"/>
              <a:buChar char="•"/>
            </a:pPr>
            <a:r>
              <a:rPr lang="en-US" altLang="en-US" dirty="0" smtClean="0"/>
              <a:t>Visit the debt clock web site shown. </a:t>
            </a:r>
          </a:p>
          <a:p>
            <a:pPr marL="171450" indent="-171450">
              <a:buFont typeface="Arial" panose="020B0604020202020204" pitchFamily="34" charset="0"/>
              <a:buChar char="•"/>
            </a:pPr>
            <a:r>
              <a:rPr lang="en-US" altLang="en-US" dirty="0" smtClean="0"/>
              <a:t>You can spend quite a few minutes discussing each line item shown on the layout. </a:t>
            </a:r>
          </a:p>
          <a:p>
            <a:pPr marL="171450" indent="-171450">
              <a:buFont typeface="Arial" panose="020B0604020202020204" pitchFamily="34" charset="0"/>
              <a:buChar char="•"/>
            </a:pPr>
            <a:r>
              <a:rPr lang="en-US" altLang="en-US" dirty="0" smtClean="0"/>
              <a:t>It’s amazing to see how fast the numbers change! </a:t>
            </a:r>
          </a:p>
          <a:p>
            <a:pPr marL="171450" indent="-171450">
              <a:buFont typeface="Arial" panose="020B0604020202020204" pitchFamily="34" charset="0"/>
              <a:buChar char="•"/>
            </a:pPr>
            <a:r>
              <a:rPr lang="en-US" altLang="en-US" dirty="0" smtClean="0"/>
              <a:t>Be sure to show the class U.S. national debt, rather than U.S. total debt.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15.13</a:t>
            </a:r>
          </a:p>
          <a:p>
            <a:endParaRPr lang="en-US" altLang="en-US" b="1" i="1" dirty="0" smtClean="0"/>
          </a:p>
          <a:p>
            <a:r>
              <a:rPr lang="en-US" altLang="en-US" b="1" i="1" dirty="0" smtClean="0"/>
              <a:t>Lecture notes:</a:t>
            </a:r>
          </a:p>
          <a:p>
            <a:endParaRPr lang="en-US" altLang="en-US" b="1" i="1" dirty="0" smtClean="0"/>
          </a:p>
          <a:p>
            <a:r>
              <a:rPr lang="en-US" altLang="en-US" b="0" i="0" dirty="0" smtClean="0"/>
              <a:t>Regarding the Figure on the slide: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From 1990 to 2013, total national debt grew from about $5 trillion to over $16 trillion, often </a:t>
            </a:r>
            <a:r>
              <a:rPr lang="en-US" altLang="en-US" dirty="0" smtClean="0"/>
              <a:t>even exceeding annual GDP in the United States.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Most U.S. government debt is owned by Americans or by the U.S. government itself.</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As of 2013, about 67 percent of U.S. national debt was held domestically.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graph shows total national debt and internationally owned debt.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The percentage owned internationally has grown in recent years but is still only about 33 percent.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S PGothic" pitchFamily="34" charset="-128"/>
                <a:cs typeface="MS PGothic" pitchFamily="34" charset="-128"/>
              </a:rPr>
              <a:t>Still, the portion of U.S. government debt that is foreign owned more than doubled from 14 percent to 33 percent over that 24-year period.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China, Japan, and the United Kingdom are the major foreign holders of U.S. debt.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15.12</a:t>
            </a:r>
          </a:p>
          <a:p>
            <a:endParaRPr lang="en-US" altLang="en-US" b="1" i="1" dirty="0" smtClean="0"/>
          </a:p>
          <a:p>
            <a:r>
              <a:rPr lang="en-US" altLang="en-US" b="1" i="1" dirty="0" smtClean="0"/>
              <a:t>Lecture notes:</a:t>
            </a:r>
          </a:p>
          <a:p>
            <a:pPr marL="171450" indent="-171450">
              <a:buFont typeface="Arial" panose="020B0604020202020204" pitchFamily="34" charset="0"/>
              <a:buChar char="•"/>
            </a:pPr>
            <a:r>
              <a:rPr lang="en-US" altLang="en-US" dirty="0" smtClean="0"/>
              <a:t>While the U.S. debt-GDP ratio has grown in recent years, it is still smaller than that of some other developed nations.</a:t>
            </a:r>
          </a:p>
          <a:p>
            <a:pPr marL="171450" indent="-171450">
              <a:buFont typeface="Arial" panose="020B0604020202020204" pitchFamily="34" charset="0"/>
              <a:buChar char="•"/>
            </a:pPr>
            <a:r>
              <a:rPr lang="en-US" altLang="en-US" dirty="0" smtClean="0"/>
              <a:t>The United States has grown to 100 percent in recent years, but Japan’s ratio is over 200 percent.</a:t>
            </a:r>
          </a:p>
          <a:p>
            <a:pPr marL="171450" indent="-171450">
              <a:buFont typeface="Arial" panose="020B0604020202020204" pitchFamily="34" charset="0"/>
              <a:buChar char="•"/>
            </a:pPr>
            <a:r>
              <a:rPr lang="en-US" altLang="en-US" dirty="0" smtClean="0"/>
              <a:t>U.S. GDP is about three times the GDP of Japan.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Helvetica Neue" pitchFamily="-104" charset="0"/>
                <a:cs typeface="Arial" panose="020B0604020202020204" pitchFamily="34" charset="0"/>
              </a:rPr>
              <a:t>Clicker question:</a:t>
            </a:r>
            <a:endParaRPr lang="en-US" altLang="en-US" b="1" i="1" dirty="0" smtClean="0"/>
          </a:p>
          <a:p>
            <a:r>
              <a:rPr lang="en-US" altLang="en-US" dirty="0" smtClean="0"/>
              <a:t>Correct answer: C,</a:t>
            </a:r>
            <a:r>
              <a:rPr lang="en-US" altLang="en-US" baseline="0" dirty="0" smtClean="0"/>
              <a:t> The national debt is the sum of yearly budget deficits.</a:t>
            </a:r>
            <a:endParaRPr lang="en-US" altLang="en-US" dirty="0" smtClean="0"/>
          </a:p>
          <a:p>
            <a:endParaRPr lang="en-US" altLang="en-US" dirty="0" smtClean="0"/>
          </a:p>
          <a:p>
            <a:pPr marL="0" indent="0">
              <a:buFont typeface="Arial" panose="020B0604020202020204" pitchFamily="34" charset="0"/>
              <a:buNone/>
            </a:pPr>
            <a:r>
              <a:rPr lang="en-US" altLang="en-US" dirty="0" smtClean="0"/>
              <a:t>Deficits occur when outlays &gt; revenue. The sum of deficits is the national debt.</a:t>
            </a:r>
          </a:p>
          <a:p>
            <a:endParaRPr lang="en-US" altLang="en-US" dirty="0" smtClean="0"/>
          </a:p>
        </p:txBody>
      </p:sp>
    </p:spTree>
    <p:extLst>
      <p:ext uri="{BB962C8B-B14F-4D97-AF65-F5344CB8AC3E}">
        <p14:creationId xmlns:p14="http://schemas.microsoft.com/office/powerpoint/2010/main" val="149433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b="0" i="0" dirty="0" smtClean="0"/>
              <a:t>It is obvious that the government budget deficit numbers are quite large.</a:t>
            </a:r>
          </a:p>
          <a:p>
            <a:pPr marL="171450" indent="-171450">
              <a:buFont typeface="Arial" panose="020B0604020202020204" pitchFamily="34" charset="0"/>
              <a:buChar char="•"/>
            </a:pPr>
            <a:r>
              <a:rPr lang="en-US" altLang="en-US" b="0" i="0" dirty="0" smtClean="0"/>
              <a:t>In recent years, government</a:t>
            </a:r>
            <a:r>
              <a:rPr lang="en-US" altLang="en-US" b="0" i="0" baseline="0" dirty="0" smtClean="0"/>
              <a:t> debt has increased dramatically.</a:t>
            </a:r>
          </a:p>
          <a:p>
            <a:pPr marL="171450" indent="-171450">
              <a:buFont typeface="Arial" panose="020B0604020202020204" pitchFamily="34" charset="0"/>
              <a:buChar char="•"/>
            </a:pPr>
            <a:r>
              <a:rPr lang="en-US" altLang="en-US" b="0" i="0" dirty="0" smtClean="0"/>
              <a:t>Logic</a:t>
            </a:r>
            <a:r>
              <a:rPr lang="en-US" altLang="en-US" b="0" i="0" baseline="0" dirty="0" smtClean="0"/>
              <a:t> </a:t>
            </a:r>
            <a:r>
              <a:rPr lang="en-US" altLang="en-US" b="0" i="0" dirty="0" smtClean="0"/>
              <a:t>would say money borrowed has to eventually be paid back. </a:t>
            </a:r>
          </a:p>
          <a:p>
            <a:pPr marL="628650" lvl="1" indent="-171450">
              <a:buFont typeface="Arial" panose="020B0604020202020204" pitchFamily="34" charset="0"/>
              <a:buChar char="•"/>
            </a:pPr>
            <a:r>
              <a:rPr lang="en-US" altLang="en-US" b="0" i="0" dirty="0" smtClean="0"/>
              <a:t>Ask</a:t>
            </a:r>
            <a:r>
              <a:rPr lang="en-US" altLang="en-US" b="0" i="0" baseline="0" dirty="0" smtClean="0"/>
              <a:t> your students: Do they anticipate being </a:t>
            </a:r>
            <a:r>
              <a:rPr lang="en-US" altLang="en-US" b="0" i="0" dirty="0" smtClean="0"/>
              <a:t>be part of the generation that pays it back?</a:t>
            </a:r>
          </a:p>
          <a:p>
            <a:pPr marL="628650" lvl="1" indent="-171450">
              <a:buFont typeface="Arial" panose="020B0604020202020204" pitchFamily="34" charset="0"/>
              <a:buChar char="•"/>
            </a:pPr>
            <a:r>
              <a:rPr lang="en-US" altLang="en-US" b="0" i="0" dirty="0" smtClean="0"/>
              <a:t>If future generations</a:t>
            </a:r>
            <a:r>
              <a:rPr lang="en-US" altLang="en-US" b="0" i="0" baseline="0" dirty="0" smtClean="0"/>
              <a:t> are</a:t>
            </a:r>
            <a:r>
              <a:rPr lang="en-US" altLang="en-US" b="0" i="0" dirty="0" smtClean="0"/>
              <a:t> saddled with debt, will it prevent the economy from growing?</a:t>
            </a:r>
          </a:p>
          <a:p>
            <a:pPr marL="628650" lvl="1" indent="-171450">
              <a:buFont typeface="Arial" panose="020B0604020202020204" pitchFamily="34" charset="0"/>
              <a:buChar char="•"/>
            </a:pPr>
            <a:r>
              <a:rPr lang="en-US" altLang="en-US" b="0" i="0" dirty="0" smtClean="0"/>
              <a:t>These are genuine concerns of many people and economists.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0" indent="0">
              <a:buFont typeface="Arial" panose="020B0604020202020204" pitchFamily="34" charset="0"/>
              <a:buNone/>
            </a:pPr>
            <a:r>
              <a:rPr lang="en-US" altLang="en-US" dirty="0" smtClean="0"/>
              <a:t>The foreign ownership of U.S. government debt is troubling for many Americans.</a:t>
            </a:r>
          </a:p>
          <a:p>
            <a:pPr marL="171450" indent="-171450">
              <a:buFont typeface="Arial" panose="020B0604020202020204" pitchFamily="34" charset="0"/>
              <a:buChar cha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itchFamily="34" charset="-128"/>
              </a:rPr>
              <a:t>The concern stems from a fear that foreigners who own U.S. debt will control the country politically as well as economically.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However, according to the U.S. Treasury, as of 2013, about 67 percent of U.S. national debt was held domestically, and just 33 percent internationally.</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itchFamily="34" charset="-128"/>
                <a:cs typeface="MS PGothic" pitchFamily="34" charset="-128"/>
              </a:rPr>
              <a:t>China, Japan, and the United Kingdom are the major foreign holders of U.S. debt.</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Also, it is important to realize the importance of the foreign funds to the U.S. loanable funds market. </a:t>
            </a:r>
          </a:p>
          <a:p>
            <a:pPr marL="171450" indent="-171450">
              <a:buFont typeface="Arial" panose="020B0604020202020204" pitchFamily="34" charset="0"/>
              <a:buChar char="•"/>
            </a:pPr>
            <a:r>
              <a:rPr lang="en-US" altLang="en-US" dirty="0" smtClean="0"/>
              <a:t>Foreign lending increases the supply of loanable funds in the United States and then keeps interest rates low. </a:t>
            </a:r>
          </a:p>
          <a:p>
            <a:pPr marL="171450" indent="-171450">
              <a:buFont typeface="Arial" panose="020B0604020202020204" pitchFamily="34" charset="0"/>
              <a:buChar char="•"/>
            </a:pPr>
            <a:r>
              <a:rPr lang="en-US" altLang="en-US" dirty="0" smtClean="0"/>
              <a:t>Lower interest rates mean that firms and governments of the United States can borrow at a lower cost.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15.13</a:t>
            </a:r>
            <a:endParaRPr lang="en-US" altLang="en-US" b="0" i="0"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Most U.S. government debt is owned by Americans or the U.S. government itself.</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graph on the slide shows total debt (blue line) and internationally owned debt (dark orange line), both measured on the left-hand vertical axis.</a:t>
            </a:r>
          </a:p>
          <a:p>
            <a:pPr marL="171450" indent="-171450">
              <a:buFont typeface="Arial" panose="020B0604020202020204" pitchFamily="34" charset="0"/>
              <a:buChar char="•"/>
            </a:pPr>
            <a:r>
              <a:rPr lang="en-US" altLang="en-US" dirty="0" smtClean="0"/>
              <a:t>The fraction owned internationally (light orange line) has grown in recent years, but is around one-third.</a:t>
            </a:r>
          </a:p>
          <a:p>
            <a:pPr marL="171450" indent="-171450">
              <a:buFont typeface="Arial" panose="020B0604020202020204" pitchFamily="34" charset="0"/>
              <a:buChar char="•"/>
            </a:pPr>
            <a:r>
              <a:rPr lang="en-US" altLang="en-US" dirty="0" smtClean="0"/>
              <a:t>While the total national debt grew from about $5 trillion to over $16 trillion, most of the new debt was purchased by domestic investors and U.S. government agencies. </a:t>
            </a:r>
          </a:p>
          <a:p>
            <a:pPr marL="171450" indent="-171450">
              <a:buFont typeface="Arial" panose="020B0604020202020204" pitchFamily="34" charset="0"/>
              <a:buChar char="•"/>
            </a:pPr>
            <a:r>
              <a:rPr lang="en-US" altLang="en-US" dirty="0" smtClean="0"/>
              <a:t>Still, the portion of U.S. government debt that is foreign-owned has doubled from about 14 percent to near 33 percent over this 24-year</a:t>
            </a:r>
            <a:r>
              <a:rPr lang="en-US" altLang="en-US" baseline="0" dirty="0" smtClean="0"/>
              <a:t> time period</a:t>
            </a:r>
            <a:r>
              <a:rPr lang="en-US" altLang="en-US" dirty="0" smtClean="0"/>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a:t>
            </a:r>
            <a:r>
              <a:rPr lang="en-US" altLang="en-US" b="1" i="1" baseline="0" dirty="0" smtClean="0"/>
              <a:t> notes:</a:t>
            </a:r>
          </a:p>
          <a:p>
            <a:endParaRPr lang="en-US" altLang="en-US" b="1" i="1" dirty="0" smtClean="0"/>
          </a:p>
          <a:p>
            <a:pPr marL="0" indent="0">
              <a:buFont typeface="Arial" panose="020B0604020202020204" pitchFamily="34" charset="0"/>
              <a:buNone/>
            </a:pPr>
            <a:r>
              <a:rPr lang="en-US" altLang="en-US" dirty="0" smtClean="0"/>
              <a:t>Students are probably familiar with</a:t>
            </a:r>
            <a:r>
              <a:rPr lang="en-US" altLang="en-US" baseline="0" dirty="0" smtClean="0"/>
              <a:t> creating a personal </a:t>
            </a:r>
            <a:r>
              <a:rPr lang="en-US" altLang="en-US" dirty="0" smtClean="0"/>
              <a:t>budget, laying out</a:t>
            </a:r>
            <a:r>
              <a:rPr lang="en-US" altLang="en-US" baseline="0" dirty="0" smtClean="0"/>
              <a:t> a plan for </a:t>
            </a:r>
            <a:r>
              <a:rPr lang="en-US" altLang="en-US" dirty="0" smtClean="0"/>
              <a:t>incoming and outgoing</a:t>
            </a:r>
            <a:r>
              <a:rPr lang="en-US" altLang="en-US" baseline="0" dirty="0" smtClean="0"/>
              <a:t> funds.</a:t>
            </a:r>
            <a:r>
              <a:rPr lang="en-US" altLang="en-US" dirty="0" smtClean="0"/>
              <a:t> </a:t>
            </a:r>
          </a:p>
          <a:p>
            <a:pPr marL="171450" indent="-171450">
              <a:buFont typeface="Arial" panose="020B0604020202020204" pitchFamily="34" charset="0"/>
              <a:buChar char="•"/>
            </a:pPr>
            <a:r>
              <a:rPr lang="en-US" altLang="en-US" dirty="0" smtClean="0"/>
              <a:t>Similarly, a government budget is a plan for both spending and raising funds for the government.</a:t>
            </a:r>
          </a:p>
          <a:p>
            <a:pPr marL="171450" indent="-171450">
              <a:buFont typeface="Arial" panose="020B0604020202020204" pitchFamily="34" charset="0"/>
              <a:buChar char="•"/>
            </a:pPr>
            <a:r>
              <a:rPr lang="en-US" altLang="en-US" dirty="0" smtClean="0"/>
              <a:t>There are two sides to a budget:</a:t>
            </a:r>
          </a:p>
          <a:p>
            <a:pPr marL="628650" lvl="1" indent="-171450">
              <a:buFont typeface="Arial" panose="020B0604020202020204" pitchFamily="34" charset="0"/>
              <a:buChar char="•"/>
            </a:pPr>
            <a:r>
              <a:rPr lang="en-US" altLang="en-US" dirty="0" smtClean="0"/>
              <a:t>the sources of funds (income or revenue)</a:t>
            </a:r>
          </a:p>
          <a:p>
            <a:pPr marL="628650" lvl="1" indent="-171450">
              <a:buFont typeface="Arial" panose="020B0604020202020204" pitchFamily="34" charset="0"/>
              <a:buChar char="•"/>
            </a:pPr>
            <a:r>
              <a:rPr lang="en-US" altLang="en-US" dirty="0" smtClean="0"/>
              <a:t>the uses of funds (spending or outlays)</a:t>
            </a:r>
          </a:p>
          <a:p>
            <a:endParaRPr lang="en-US" altLang="en-US" dirty="0" smtClean="0"/>
          </a:p>
          <a:p>
            <a:r>
              <a:rPr lang="en-US" altLang="en-US" b="0" i="1" dirty="0" smtClean="0"/>
              <a:t>The image on the slide:</a:t>
            </a:r>
            <a:r>
              <a:rPr lang="en-US" altLang="en-US" b="0" i="1" baseline="0" dirty="0" smtClean="0"/>
              <a:t> </a:t>
            </a:r>
            <a:r>
              <a:rPr lang="en-US" altLang="en-US" dirty="0" smtClean="0"/>
              <a:t>Fighter jets. Defense spending is an example of government spending (outlays).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U.S. government spending</a:t>
            </a:r>
            <a:r>
              <a:rPr lang="en-US" altLang="en-US" baseline="0" dirty="0" smtClean="0"/>
              <a:t> includes purchases of goods and services. For example:</a:t>
            </a:r>
          </a:p>
          <a:p>
            <a:pPr marL="171450" lvl="0" indent="-171450">
              <a:buFont typeface="Arial" panose="020B0604020202020204" pitchFamily="34" charset="0"/>
              <a:buChar char="•"/>
            </a:pPr>
            <a:r>
              <a:rPr lang="en-US" altLang="en-US" dirty="0" smtClean="0"/>
              <a:t>Roads</a:t>
            </a:r>
          </a:p>
          <a:p>
            <a:pPr marL="171450" lvl="0" indent="-171450">
              <a:buFont typeface="Arial" panose="020B0604020202020204" pitchFamily="34" charset="0"/>
              <a:buChar char="•"/>
            </a:pPr>
            <a:r>
              <a:rPr lang="en-US" altLang="en-US" dirty="0" smtClean="0"/>
              <a:t>Bridges</a:t>
            </a:r>
          </a:p>
          <a:p>
            <a:pPr marL="171450" lvl="0" indent="-171450">
              <a:buFont typeface="Arial" panose="020B0604020202020204" pitchFamily="34" charset="0"/>
              <a:buChar char="•"/>
            </a:pPr>
            <a:r>
              <a:rPr lang="en-US" altLang="en-US" dirty="0" smtClean="0"/>
              <a:t>Military equipment</a:t>
            </a:r>
          </a:p>
          <a:p>
            <a:pPr marL="171450" lvl="0" indent="-171450">
              <a:buFont typeface="Arial" panose="020B0604020202020204" pitchFamily="34" charset="0"/>
              <a:buChar char="•"/>
            </a:pPr>
            <a:r>
              <a:rPr lang="en-US" altLang="en-US" dirty="0" smtClean="0"/>
              <a:t>Government employees</a:t>
            </a:r>
          </a:p>
          <a:p>
            <a:pPr marL="171450" lvl="0" indent="-171450">
              <a:buFont typeface="Arial" panose="020B0604020202020204" pitchFamily="34" charset="0"/>
              <a:buChar char="•"/>
            </a:pPr>
            <a:endParaRPr lang="en-US" altLang="en-US" dirty="0" smtClean="0"/>
          </a:p>
          <a:p>
            <a:pPr marL="0" lvl="0" indent="0">
              <a:buFont typeface="Arial" panose="020B0604020202020204" pitchFamily="34" charset="0"/>
              <a:buNone/>
            </a:pPr>
            <a:r>
              <a:rPr lang="en-US" altLang="en-US" dirty="0" smtClean="0"/>
              <a:t>Transfer payments constitute a large (and growing) share of government outlays.</a:t>
            </a:r>
          </a:p>
          <a:p>
            <a:pPr marL="171450" lvl="0" indent="-171450">
              <a:buFont typeface="Arial" panose="020B0604020202020204" pitchFamily="34" charset="0"/>
              <a:buChar char="•"/>
            </a:pPr>
            <a:r>
              <a:rPr lang="en-US" altLang="en-US" dirty="0" smtClean="0"/>
              <a:t>Recall: transfer payments are </a:t>
            </a:r>
            <a:r>
              <a:rPr lang="en-US" altLang="en-US" i="1" dirty="0" smtClean="0"/>
              <a:t>not</a:t>
            </a:r>
            <a:r>
              <a:rPr lang="en-US" altLang="en-US" dirty="0" smtClean="0"/>
              <a:t> included in GDP since no good or service is provided in exchange for the payments.</a:t>
            </a:r>
          </a:p>
          <a:p>
            <a:pPr marL="171450" lvl="0" indent="-171450">
              <a:buFont typeface="Arial" panose="020B0604020202020204" pitchFamily="34" charset="0"/>
              <a:buChar char="•"/>
            </a:pPr>
            <a:r>
              <a:rPr lang="en-US" altLang="en-US" dirty="0" smtClean="0"/>
              <a:t>Transfer payments just represent a wealth transfer,</a:t>
            </a:r>
            <a:r>
              <a:rPr lang="en-US" altLang="en-US" baseline="0" dirty="0" smtClean="0"/>
              <a:t> </a:t>
            </a:r>
            <a:r>
              <a:rPr lang="en-US" altLang="en-US" dirty="0" smtClean="0"/>
              <a:t>not</a:t>
            </a:r>
            <a:r>
              <a:rPr lang="en-US" altLang="en-US" baseline="0" dirty="0" smtClean="0"/>
              <a:t> new production.</a:t>
            </a:r>
          </a:p>
          <a:p>
            <a:pPr marL="171450" lvl="0" indent="-171450">
              <a:buFont typeface="Arial" panose="020B0604020202020204" pitchFamily="34" charset="0"/>
              <a:buChar char="•"/>
            </a:pPr>
            <a:endParaRPr lang="en-US" altLang="en-US" baseline="0" dirty="0" smtClean="0"/>
          </a:p>
          <a:p>
            <a:pPr marL="0" lvl="0" indent="0">
              <a:buFont typeface="Arial" panose="020B0604020202020204" pitchFamily="34" charset="0"/>
              <a:buNone/>
            </a:pPr>
            <a:r>
              <a:rPr lang="en-US" altLang="en-US" baseline="0" dirty="0" smtClean="0"/>
              <a:t>Total government outlays are the sum of government spending and transfer payments.</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Arial" panose="020B0604020202020204" pitchFamily="34" charset="0"/>
              </a:rPr>
              <a:t>Government spending and transfer</a:t>
            </a:r>
            <a:r>
              <a:rPr lang="en-US" altLang="en-US" sz="1200" baseline="0" dirty="0" smtClean="0">
                <a:latin typeface="Arial" panose="020B0604020202020204" pitchFamily="34" charset="0"/>
              </a:rPr>
              <a:t> payments are different economic variables.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aseline="0" dirty="0" smtClean="0">
                <a:latin typeface="Arial" panose="020B0604020202020204" pitchFamily="34" charset="0"/>
              </a:rPr>
              <a:t>However, both represent the expenditures side of the government budget.</a:t>
            </a:r>
            <a:endParaRPr lang="en-US" altLang="en-US" sz="12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Government spending is when</a:t>
            </a:r>
            <a:r>
              <a:rPr lang="en-US" altLang="en-US" sz="1200" baseline="0" dirty="0" smtClean="0">
                <a:latin typeface="Arial" panose="020B0604020202020204" pitchFamily="34" charset="0"/>
              </a:rPr>
              <a:t> the government purchases </a:t>
            </a:r>
            <a:r>
              <a:rPr lang="en-US" altLang="en-US" sz="1200" dirty="0" smtClean="0">
                <a:latin typeface="Arial" panose="020B0604020202020204" pitchFamily="34" charset="0"/>
              </a:rPr>
              <a:t>something in the marketplace.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Arial" panose="020B0604020202020204" pitchFamily="34" charset="0"/>
              </a:rPr>
              <a:t>Transfer payments</a:t>
            </a:r>
            <a:r>
              <a:rPr lang="en-US" altLang="en-US" sz="1200" baseline="0" dirty="0" smtClean="0">
                <a:latin typeface="Arial" panose="020B0604020202020204" pitchFamily="34" charset="0"/>
              </a:rPr>
              <a:t> represent a redistribution of wealth from some individuals to others.</a:t>
            </a:r>
            <a:endParaRPr lang="en-US" altLang="en-US" sz="1200" dirty="0" smtClean="0">
              <a:latin typeface="Arial" panose="020B0604020202020204" pitchFamily="34" charset="0"/>
            </a:endParaRPr>
          </a:p>
          <a:p>
            <a:endParaRPr lang="en-US" altLang="en-US" b="1" i="1" dirty="0" smtClean="0"/>
          </a:p>
          <a:p>
            <a:pPr marL="0" indent="0">
              <a:buFont typeface="Arial" panose="020B0604020202020204" pitchFamily="34" charset="0"/>
              <a:buNone/>
            </a:pPr>
            <a:r>
              <a:rPr lang="en-US" altLang="en-US" b="0" i="0" dirty="0" smtClean="0"/>
              <a:t>The</a:t>
            </a:r>
            <a:r>
              <a:rPr lang="en-US" altLang="en-US" b="0" i="0" baseline="0" dirty="0" smtClean="0"/>
              <a:t> majority of government income or revenue is generated through taxes.</a:t>
            </a:r>
          </a:p>
          <a:p>
            <a:pPr marL="171450" indent="-171450">
              <a:buFont typeface="Arial" panose="020B0604020202020204" pitchFamily="34" charset="0"/>
              <a:buChar char="•"/>
            </a:pPr>
            <a:r>
              <a:rPr lang="en-US" altLang="en-US" dirty="0" smtClean="0"/>
              <a:t>Since the “other small fees” are pretty small, we generally just focus on tax revenues as the source of government revenues.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u="none" strike="noStrike" kern="1200" baseline="0" dirty="0" smtClean="0">
                <a:solidFill>
                  <a:schemeClr val="tx1"/>
                </a:solidFill>
                <a:latin typeface="+mn-lt"/>
                <a:ea typeface="MS PGothic" pitchFamily="34" charset="-128"/>
                <a:cs typeface="MS PGothic" pitchFamily="34" charset="-128"/>
              </a:rPr>
              <a:t>Image: </a:t>
            </a:r>
            <a:r>
              <a:rPr lang="en-US" sz="1200" b="0" i="0" u="none" strike="noStrike" kern="1200" baseline="0" dirty="0" smtClean="0">
                <a:solidFill>
                  <a:schemeClr val="tx1"/>
                </a:solidFill>
                <a:latin typeface="+mn-lt"/>
                <a:ea typeface="MS PGothic" pitchFamily="34" charset="-128"/>
                <a:cs typeface="MS PGothic" pitchFamily="34" charset="-128"/>
              </a:rPr>
              <a:t>Figure 15.1</a:t>
            </a:r>
            <a:endParaRPr lang="en-US" altLang="en-US" b="0" i="0"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Total outlays represent the spending side of the government budget.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graph on the slide shows real outlays (in millions of 2012 dollars) since 1965. </a:t>
            </a:r>
          </a:p>
          <a:p>
            <a:pPr marL="171450" indent="-171450">
              <a:buFont typeface="Arial" panose="020B0604020202020204" pitchFamily="34" charset="0"/>
              <a:buChar char="•"/>
            </a:pPr>
            <a:r>
              <a:rPr lang="en-US" altLang="en-US" dirty="0" smtClean="0"/>
              <a:t>Between 2001 and 2010, real outlays grew by 37 percent.</a:t>
            </a:r>
          </a:p>
          <a:p>
            <a:pPr marL="171450" indent="-171450">
              <a:buFont typeface="Arial" panose="020B0604020202020204" pitchFamily="34" charset="0"/>
              <a:buChar char="•"/>
            </a:pPr>
            <a:r>
              <a:rPr lang="en-US" altLang="en-US" dirty="0" smtClean="0"/>
              <a:t>Total outlays are now over $3.5 trillion per year, or $10,000 per U.S. citizen.</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Note: these</a:t>
            </a:r>
            <a:r>
              <a:rPr lang="en-US" altLang="en-US" baseline="0" dirty="0" smtClean="0"/>
              <a:t> are </a:t>
            </a:r>
            <a:r>
              <a:rPr lang="en-US" altLang="en-US" i="1" baseline="0" dirty="0" smtClean="0"/>
              <a:t>real</a:t>
            </a:r>
            <a:r>
              <a:rPr lang="en-US" altLang="en-US" i="0" baseline="0" dirty="0" smtClean="0"/>
              <a:t> inflation-adjusted trends.</a:t>
            </a:r>
          </a:p>
          <a:p>
            <a:pPr marL="171450" indent="-171450">
              <a:buFont typeface="Arial" panose="020B0604020202020204" pitchFamily="34" charset="0"/>
              <a:buChar char="•"/>
            </a:pPr>
            <a:r>
              <a:rPr lang="en-US" altLang="en-US" i="0" baseline="0" dirty="0" smtClean="0"/>
              <a:t>We will explore the reasons for the continual increase in government expenditures in the remainder of this chapter.</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indent="0">
              <a:buFont typeface="Arial" panose="020B0604020202020204" pitchFamily="34" charset="0"/>
              <a:buNone/>
            </a:pPr>
            <a:endParaRPr lang="en-US" altLang="en-US" b="0" i="0" dirty="0" smtClean="0"/>
          </a:p>
          <a:p>
            <a:pPr marL="0" indent="0">
              <a:buFont typeface="Arial" panose="020B0604020202020204" pitchFamily="34" charset="0"/>
              <a:buNone/>
            </a:pPr>
            <a:r>
              <a:rPr lang="en-US" altLang="en-US" b="0" i="0" dirty="0" smtClean="0"/>
              <a:t>In order to change mandatory outlays, it literally takes an Act of Congress (law changes).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These</a:t>
            </a:r>
            <a:r>
              <a:rPr lang="en-US" altLang="en-US" baseline="0" dirty="0" smtClean="0"/>
              <a:t> terms are analogous to an individual’s expenditures:</a:t>
            </a:r>
          </a:p>
          <a:p>
            <a:pPr marL="171450" indent="-171450">
              <a:buFont typeface="Arial" panose="020B0604020202020204" pitchFamily="34" charset="0"/>
              <a:buChar char="•"/>
            </a:pPr>
            <a:r>
              <a:rPr lang="en-US" altLang="en-US" b="0" dirty="0" smtClean="0"/>
              <a:t>Mandatory outlays: </a:t>
            </a:r>
          </a:p>
          <a:p>
            <a:pPr marL="628650" lvl="1" indent="-171450">
              <a:buFont typeface="Arial" panose="020B0604020202020204" pitchFamily="34" charset="0"/>
              <a:buChar char="•"/>
            </a:pPr>
            <a:r>
              <a:rPr lang="en-US" altLang="en-US" b="0" dirty="0" smtClean="0"/>
              <a:t>Monthly rent</a:t>
            </a:r>
          </a:p>
          <a:p>
            <a:pPr marL="628650" lvl="1" indent="-171450">
              <a:buFont typeface="Arial" panose="020B0604020202020204" pitchFamily="34" charset="0"/>
              <a:buChar char="•"/>
            </a:pPr>
            <a:r>
              <a:rPr lang="en-US" altLang="en-US" b="0" dirty="0" smtClean="0"/>
              <a:t>Monthly phone bill</a:t>
            </a:r>
          </a:p>
          <a:p>
            <a:pPr marL="171450" indent="-171450">
              <a:buFont typeface="Arial" panose="020B0604020202020204" pitchFamily="34" charset="0"/>
              <a:buChar char="•"/>
            </a:pPr>
            <a:r>
              <a:rPr lang="en-US" altLang="en-US" b="0" dirty="0" smtClean="0"/>
              <a:t>Discretionary outlays:</a:t>
            </a:r>
            <a:r>
              <a:rPr lang="en-US" altLang="en-US" b="0" baseline="0" dirty="0" smtClean="0"/>
              <a:t> </a:t>
            </a:r>
          </a:p>
          <a:p>
            <a:pPr marL="628650" lvl="1" indent="-171450">
              <a:buFont typeface="Arial" panose="020B0604020202020204" pitchFamily="34" charset="0"/>
              <a:buChar char="•"/>
            </a:pPr>
            <a:r>
              <a:rPr lang="en-US" altLang="en-US" b="0" baseline="0" dirty="0" smtClean="0"/>
              <a:t>E</a:t>
            </a:r>
            <a:r>
              <a:rPr lang="en-US" altLang="en-US" dirty="0" smtClean="0"/>
              <a:t>ntertainment</a:t>
            </a:r>
          </a:p>
          <a:p>
            <a:pPr marL="628650" lvl="1" indent="-171450">
              <a:buFont typeface="Arial" panose="020B0604020202020204" pitchFamily="34" charset="0"/>
              <a:buChar char="•"/>
            </a:pPr>
            <a:r>
              <a:rPr lang="en-US" altLang="en-US" dirty="0" smtClean="0"/>
              <a:t>Groceries (yes, people have to eat, but there is flexibility in spending choices depending on your current money situation)</a:t>
            </a:r>
          </a:p>
          <a:p>
            <a:endParaRPr lang="en-US" altLang="en-US" dirty="0" smtClean="0"/>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243326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6792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40464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980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9692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966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ln>
                  <a:solidFill>
                    <a:srgbClr val="F79646"/>
                  </a:solidFill>
                </a:ln>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24000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0925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2672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hyperlink" Target="http://www.usdebtclock.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3729038" y="1350963"/>
            <a:ext cx="5106987" cy="4179887"/>
          </a:xfrm>
        </p:spPr>
        <p:txBody>
          <a:bodyPr>
            <a:normAutofit/>
          </a:bodyPr>
          <a:lstStyle/>
          <a:p>
            <a:pPr eaLnBrk="1" hangingPunct="1"/>
            <a:r>
              <a:rPr lang="en-US" altLang="en-US" cap="none" dirty="0" smtClean="0">
                <a:latin typeface="Helvetica Neue" pitchFamily="-104" charset="0"/>
              </a:rPr>
              <a:t>Federal Budgets: The Tools of Fiscal Policy</a:t>
            </a:r>
          </a:p>
        </p:txBody>
      </p:sp>
      <p:sp>
        <p:nvSpPr>
          <p:cNvPr id="11267"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cs typeface="Arial" charset="0"/>
              </a:rPr>
              <a:t>15</a:t>
            </a:r>
            <a:endParaRPr lang="en-US" altLang="x-none" dirty="0">
              <a:solidFill>
                <a:srgbClr val="1492C7"/>
              </a:solidFill>
              <a:latin typeface="Helvetica Neue Medium" charset="0"/>
              <a:ea typeface="MS PGothic" charset="-128"/>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U.S. Government </a:t>
            </a:r>
            <a:r>
              <a:rPr lang="en-US" altLang="en-US" dirty="0" smtClean="0">
                <a:latin typeface="Arial" panose="020B0604020202020204" pitchFamily="34" charset="0"/>
              </a:rPr>
              <a:t>Outlays</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pic>
        <p:nvPicPr>
          <p:cNvPr id="4" name="Picture 3" descr="PRINECOMA2_TABLE15.01.jpg"/>
          <p:cNvPicPr>
            <a:picLocks noChangeAspect="1"/>
          </p:cNvPicPr>
          <p:nvPr/>
        </p:nvPicPr>
        <p:blipFill>
          <a:blip r:embed="rId3"/>
          <a:srcRect b="3206"/>
          <a:stretch>
            <a:fillRect/>
          </a:stretch>
        </p:blipFill>
        <p:spPr>
          <a:xfrm>
            <a:off x="756562" y="1678282"/>
            <a:ext cx="7630877" cy="50595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Historical Outlay Shares</a:t>
            </a:r>
          </a:p>
        </p:txBody>
      </p:sp>
      <p:pic>
        <p:nvPicPr>
          <p:cNvPr id="4" name="Picture 3" descr="PRINECOMA2_FIG15.02.jpg"/>
          <p:cNvPicPr>
            <a:picLocks noChangeAspect="1"/>
          </p:cNvPicPr>
          <p:nvPr/>
        </p:nvPicPr>
        <p:blipFill>
          <a:blip r:embed="rId3"/>
          <a:srcRect t="6519" b="3932"/>
          <a:stretch>
            <a:fillRect/>
          </a:stretch>
        </p:blipFill>
        <p:spPr>
          <a:xfrm>
            <a:off x="304800" y="1825566"/>
            <a:ext cx="8534400" cy="40832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Helvetica Neue" pitchFamily="-10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dirty="0" smtClean="0">
                <a:latin typeface="Arial" panose="020B0604020202020204" pitchFamily="34" charset="0"/>
              </a:rPr>
              <a:t>Which of the following is part of mandatory outlays?</a:t>
            </a:r>
          </a:p>
          <a:p>
            <a:pPr marL="971550" lvl="1" indent="-514350">
              <a:buFont typeface="Calibri" panose="020F0502020204030204" pitchFamily="34" charset="0"/>
              <a:buAutoNum type="alphaUcPeriod"/>
            </a:pPr>
            <a:r>
              <a:rPr lang="en-US" altLang="en-US" dirty="0" smtClean="0">
                <a:latin typeface="Arial" panose="020B0604020202020204" pitchFamily="34" charset="0"/>
              </a:rPr>
              <a:t>Social Security</a:t>
            </a:r>
          </a:p>
          <a:p>
            <a:pPr marL="971550" lvl="1" indent="-514350">
              <a:buFont typeface="Calibri" panose="020F0502020204030204" pitchFamily="34" charset="0"/>
              <a:buAutoNum type="alphaUcPeriod"/>
            </a:pPr>
            <a:r>
              <a:rPr lang="en-US" altLang="en-US" dirty="0" smtClean="0">
                <a:latin typeface="Arial" panose="020B0604020202020204" pitchFamily="34" charset="0"/>
              </a:rPr>
              <a:t>defense spending</a:t>
            </a:r>
          </a:p>
          <a:p>
            <a:pPr marL="971550" lvl="1" indent="-514350">
              <a:buFont typeface="+mj-lt"/>
              <a:buAutoNum type="alphaUcPeriod"/>
            </a:pPr>
            <a:r>
              <a:rPr lang="en-US" altLang="en-US" dirty="0" smtClean="0">
                <a:latin typeface="Arial" panose="020B0604020202020204" pitchFamily="34" charset="0"/>
              </a:rPr>
              <a:t>government employee salaries</a:t>
            </a:r>
          </a:p>
          <a:p>
            <a:pPr marL="971550" lvl="1" indent="-514350">
              <a:buFont typeface="Calibri" panose="020F0502020204030204" pitchFamily="34" charset="0"/>
              <a:buAutoNum type="alphaUcPeriod"/>
            </a:pPr>
            <a:r>
              <a:rPr lang="en-US" altLang="en-US" dirty="0" smtClean="0">
                <a:latin typeface="Arial" panose="020B0604020202020204" pitchFamily="34" charset="0"/>
              </a:rPr>
              <a:t>infrastructure maintenance</a:t>
            </a:r>
          </a:p>
        </p:txBody>
      </p:sp>
      <p:sp>
        <p:nvSpPr>
          <p:cNvPr id="4" name="Rectangle 3" descr="Correct answer: A, Social Security"/>
          <p:cNvSpPr/>
          <p:nvPr/>
        </p:nvSpPr>
        <p:spPr>
          <a:xfrm>
            <a:off x="843664" y="2947801"/>
            <a:ext cx="3573957" cy="57916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387601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Social Security</a:t>
            </a:r>
          </a:p>
        </p:txBody>
      </p:sp>
      <p:sp>
        <p:nvSpPr>
          <p:cNvPr id="16387"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Social Security</a:t>
            </a:r>
          </a:p>
          <a:p>
            <a:pPr lvl="1"/>
            <a:r>
              <a:rPr lang="en-US" altLang="en-US" sz="2400" dirty="0" smtClean="0">
                <a:latin typeface="Arial" panose="020B0604020202020204" pitchFamily="34" charset="0"/>
              </a:rPr>
              <a:t>Government-administered retirement program</a:t>
            </a:r>
          </a:p>
          <a:p>
            <a:pPr lvl="1"/>
            <a:r>
              <a:rPr lang="en-US" altLang="en-US" sz="2400" dirty="0" smtClean="0">
                <a:latin typeface="Arial" panose="020B0604020202020204" pitchFamily="34" charset="0"/>
              </a:rPr>
              <a:t>Enacted in 1935 by FDR as part of the New Deal</a:t>
            </a:r>
          </a:p>
          <a:p>
            <a:pPr lvl="1"/>
            <a:r>
              <a:rPr lang="en-US" altLang="en-US" sz="2400" dirty="0" smtClean="0">
                <a:latin typeface="Arial" panose="020B0604020202020204" pitchFamily="34" charset="0"/>
              </a:rPr>
              <a:t>Requires workers to contribute a portion of their earnings to the Social Security Trust Fund</a:t>
            </a:r>
          </a:p>
          <a:p>
            <a:r>
              <a:rPr lang="en-US" altLang="en-US" sz="2800" dirty="0" smtClean="0">
                <a:latin typeface="Arial" panose="020B0604020202020204" pitchFamily="34" charset="0"/>
              </a:rPr>
              <a:t>Purpose:</a:t>
            </a:r>
          </a:p>
          <a:p>
            <a:pPr lvl="1"/>
            <a:r>
              <a:rPr lang="en-US" altLang="en-US" sz="2400" dirty="0" smtClean="0">
                <a:latin typeface="Arial" panose="020B0604020202020204" pitchFamily="34" charset="0"/>
              </a:rPr>
              <a:t>Guarantee that American </a:t>
            </a:r>
          </a:p>
          <a:p>
            <a:pPr marL="457200" lvl="1" indent="0">
              <a:buNone/>
            </a:pPr>
            <a:r>
              <a:rPr lang="en-US" altLang="en-US" sz="2400" dirty="0" smtClean="0">
                <a:latin typeface="Arial" panose="020B0604020202020204" pitchFamily="34" charset="0"/>
              </a:rPr>
              <a:t>    workers retire with at least</a:t>
            </a:r>
            <a:br>
              <a:rPr lang="en-US" altLang="en-US" sz="2400" dirty="0" smtClean="0">
                <a:latin typeface="Arial" panose="020B0604020202020204" pitchFamily="34" charset="0"/>
              </a:rPr>
            </a:br>
            <a:r>
              <a:rPr lang="en-US" altLang="en-US" sz="2400" dirty="0" smtClean="0">
                <a:latin typeface="Arial" panose="020B0604020202020204" pitchFamily="34" charset="0"/>
              </a:rPr>
              <a:t>    some retirement income</a:t>
            </a:r>
            <a:endParaRPr lang="en-US" altLang="en-US" sz="2000" dirty="0" smtClean="0">
              <a:latin typeface="Arial" panose="020B0604020202020204" pitchFamily="34" charset="0"/>
            </a:endParaRPr>
          </a:p>
        </p:txBody>
      </p:sp>
      <p:pic>
        <p:nvPicPr>
          <p:cNvPr id="16388" name="Picture 4" descr="I:\DirkTextbookN\Jpegs(All)\Macro Ch19-33\ch15\04_PRINECOMA_CH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825" y="3981451"/>
            <a:ext cx="348297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latin typeface="Arial" panose="020B0604020202020204" pitchFamily="34" charset="0"/>
              </a:rPr>
              <a:t>Social Security Historically</a:t>
            </a:r>
          </a:p>
        </p:txBody>
      </p:sp>
      <p:sp>
        <p:nvSpPr>
          <p:cNvPr id="17411" name="Content Placeholder 2"/>
          <p:cNvSpPr>
            <a:spLocks noGrp="1"/>
          </p:cNvSpPr>
          <p:nvPr>
            <p:ph sz="half" idx="1"/>
          </p:nvPr>
        </p:nvSpPr>
        <p:spPr>
          <a:xfrm>
            <a:off x="0" y="1670552"/>
            <a:ext cx="4495800" cy="5187448"/>
          </a:xfrm>
        </p:spPr>
        <p:txBody>
          <a:bodyPr/>
          <a:lstStyle/>
          <a:p>
            <a:r>
              <a:rPr lang="en-US" altLang="en-US" sz="3200" dirty="0" smtClean="0">
                <a:latin typeface="Arial" panose="020B0604020202020204" pitchFamily="34" charset="0"/>
              </a:rPr>
              <a:t>Social Security </a:t>
            </a:r>
            <a:r>
              <a:rPr lang="en-US" altLang="en-US" sz="3200" b="1" dirty="0" smtClean="0">
                <a:solidFill>
                  <a:srgbClr val="33CC33"/>
                </a:solidFill>
                <a:latin typeface="Arial" panose="020B0604020202020204" pitchFamily="34" charset="0"/>
              </a:rPr>
              <a:t>1930s</a:t>
            </a:r>
          </a:p>
          <a:p>
            <a:pPr lvl="1"/>
            <a:r>
              <a:rPr lang="en-US" altLang="en-US" sz="2400" dirty="0" smtClean="0">
                <a:latin typeface="Arial" panose="020B0604020202020204" pitchFamily="34" charset="0"/>
              </a:rPr>
              <a:t>Few retirees</a:t>
            </a:r>
          </a:p>
          <a:p>
            <a:pPr lvl="1"/>
            <a:r>
              <a:rPr lang="en-US" altLang="en-US" sz="2400" dirty="0" smtClean="0">
                <a:latin typeface="Arial" panose="020B0604020202020204" pitchFamily="34" charset="0"/>
              </a:rPr>
              <a:t>Lots of workers paying in</a:t>
            </a:r>
          </a:p>
          <a:p>
            <a:pPr lvl="1"/>
            <a:r>
              <a:rPr lang="en-US" altLang="en-US" sz="2400" dirty="0" smtClean="0">
                <a:latin typeface="Arial" panose="020B0604020202020204" pitchFamily="34" charset="0"/>
              </a:rPr>
              <a:t>Social Security tax: 2%</a:t>
            </a:r>
          </a:p>
          <a:p>
            <a:pPr marL="457200" lvl="1" indent="0">
              <a:buNone/>
            </a:pPr>
            <a:endParaRPr lang="en-US" altLang="en-US" sz="2400" dirty="0" smtClean="0">
              <a:latin typeface="Arial" panose="020B0604020202020204" pitchFamily="34" charset="0"/>
            </a:endParaRPr>
          </a:p>
          <a:p>
            <a:pPr marL="457200" lvl="1" indent="0">
              <a:buNone/>
            </a:pPr>
            <a:endParaRPr lang="en-US" altLang="en-US" sz="2400" dirty="0" smtClean="0">
              <a:latin typeface="Arial" panose="020B0604020202020204" pitchFamily="34" charset="0"/>
            </a:endParaRPr>
          </a:p>
          <a:p>
            <a:pPr marL="57150" indent="0" algn="ctr">
              <a:buNone/>
            </a:pPr>
            <a:r>
              <a:rPr lang="en-US" altLang="en-US" sz="2400" dirty="0" smtClean="0">
                <a:latin typeface="Arial" panose="020B0604020202020204" pitchFamily="34" charset="0"/>
              </a:rPr>
              <a:t>Workers paying in &gt; Retirees receiving benefits</a:t>
            </a:r>
          </a:p>
          <a:p>
            <a:pPr marL="57150" indent="0" algn="ctr">
              <a:buNone/>
            </a:pPr>
            <a:endParaRPr lang="en-US" altLang="en-US" sz="2400" dirty="0">
              <a:latin typeface="Arial" panose="020B0604020202020204" pitchFamily="34" charset="0"/>
            </a:endParaRPr>
          </a:p>
          <a:p>
            <a:pPr marL="57150" indent="0" algn="ctr">
              <a:buNone/>
            </a:pPr>
            <a:r>
              <a:rPr lang="en-US" altLang="en-US" sz="2400" b="1" dirty="0" smtClean="0">
                <a:solidFill>
                  <a:srgbClr val="33CC33"/>
                </a:solidFill>
                <a:latin typeface="Arial" panose="020B0604020202020204" pitchFamily="34" charset="0"/>
              </a:rPr>
              <a:t>Positive balance</a:t>
            </a:r>
          </a:p>
        </p:txBody>
      </p:sp>
      <p:sp>
        <p:nvSpPr>
          <p:cNvPr id="3" name="Content Placeholder 2"/>
          <p:cNvSpPr>
            <a:spLocks noGrp="1"/>
          </p:cNvSpPr>
          <p:nvPr>
            <p:ph sz="half" idx="2"/>
          </p:nvPr>
        </p:nvSpPr>
        <p:spPr>
          <a:xfrm>
            <a:off x="4648200" y="1670552"/>
            <a:ext cx="4495800" cy="5187448"/>
          </a:xfrm>
        </p:spPr>
        <p:txBody>
          <a:bodyPr/>
          <a:lstStyle/>
          <a:p>
            <a:r>
              <a:rPr lang="en-US" altLang="en-US" sz="3200" dirty="0">
                <a:latin typeface="Arial" panose="020B0604020202020204" pitchFamily="34" charset="0"/>
              </a:rPr>
              <a:t>Social Security </a:t>
            </a:r>
            <a:r>
              <a:rPr lang="en-US" altLang="en-US" sz="3200" b="1" dirty="0">
                <a:solidFill>
                  <a:srgbClr val="FF2807"/>
                </a:solidFill>
                <a:latin typeface="Arial" panose="020B0604020202020204" pitchFamily="34" charset="0"/>
              </a:rPr>
              <a:t>today</a:t>
            </a:r>
          </a:p>
          <a:p>
            <a:pPr lvl="1"/>
            <a:r>
              <a:rPr lang="en-US" altLang="en-US" sz="2400" dirty="0" smtClean="0">
                <a:latin typeface="Arial" panose="020B0604020202020204" pitchFamily="34" charset="0"/>
              </a:rPr>
              <a:t>Millions </a:t>
            </a:r>
            <a:r>
              <a:rPr lang="en-US" altLang="en-US" sz="2400" dirty="0">
                <a:latin typeface="Arial" panose="020B0604020202020204" pitchFamily="34" charset="0"/>
              </a:rPr>
              <a:t>of baby boomers beginning to retire</a:t>
            </a:r>
          </a:p>
          <a:p>
            <a:pPr lvl="1"/>
            <a:r>
              <a:rPr lang="en-US" altLang="en-US" sz="2400" dirty="0">
                <a:latin typeface="Arial" panose="020B0604020202020204" pitchFamily="34" charset="0"/>
              </a:rPr>
              <a:t>Fewer workers paying </a:t>
            </a:r>
            <a:r>
              <a:rPr lang="en-US" altLang="en-US" sz="2400" dirty="0" smtClean="0">
                <a:latin typeface="Arial" panose="020B0604020202020204" pitchFamily="34" charset="0"/>
              </a:rPr>
              <a:t>in</a:t>
            </a:r>
          </a:p>
          <a:p>
            <a:pPr lvl="1"/>
            <a:r>
              <a:rPr lang="en-US" altLang="en-US" sz="2400" dirty="0">
                <a:latin typeface="Arial" panose="020B0604020202020204" pitchFamily="34" charset="0"/>
              </a:rPr>
              <a:t>Social S</a:t>
            </a:r>
            <a:r>
              <a:rPr lang="en-US" altLang="en-US" sz="2400" dirty="0" smtClean="0">
                <a:latin typeface="Arial" panose="020B0604020202020204" pitchFamily="34" charset="0"/>
              </a:rPr>
              <a:t>ecurity tax: 15.3%</a:t>
            </a:r>
            <a:endParaRPr lang="en-US" altLang="en-US" sz="2400" dirty="0">
              <a:latin typeface="Arial" panose="020B0604020202020204" pitchFamily="34" charset="0"/>
            </a:endParaRPr>
          </a:p>
          <a:p>
            <a:pPr marL="57150" indent="0" algn="ctr">
              <a:buNone/>
            </a:pPr>
            <a:endParaRPr lang="en-US" altLang="en-US" sz="2400" dirty="0" smtClean="0">
              <a:latin typeface="Arial" panose="020B0604020202020204" pitchFamily="34" charset="0"/>
            </a:endParaRPr>
          </a:p>
          <a:p>
            <a:pPr marL="57150" indent="0" algn="ctr">
              <a:buNone/>
            </a:pPr>
            <a:r>
              <a:rPr lang="en-US" altLang="en-US" sz="2400" dirty="0">
                <a:solidFill>
                  <a:prstClr val="black"/>
                </a:solidFill>
                <a:latin typeface="Arial" panose="020B0604020202020204" pitchFamily="34" charset="0"/>
              </a:rPr>
              <a:t>R</a:t>
            </a:r>
            <a:r>
              <a:rPr lang="en-US" altLang="en-US" sz="2400" dirty="0" smtClean="0">
                <a:solidFill>
                  <a:prstClr val="black"/>
                </a:solidFill>
                <a:latin typeface="Arial" panose="020B0604020202020204" pitchFamily="34" charset="0"/>
              </a:rPr>
              <a:t>etirees </a:t>
            </a:r>
            <a:r>
              <a:rPr lang="en-US" altLang="en-US" sz="2400" dirty="0">
                <a:solidFill>
                  <a:prstClr val="black"/>
                </a:solidFill>
                <a:latin typeface="Arial" panose="020B0604020202020204" pitchFamily="34" charset="0"/>
              </a:rPr>
              <a:t>receiving </a:t>
            </a:r>
            <a:r>
              <a:rPr lang="en-US" altLang="en-US" sz="2400" dirty="0" smtClean="0">
                <a:solidFill>
                  <a:prstClr val="black"/>
                </a:solidFill>
                <a:latin typeface="Arial" panose="020B0604020202020204" pitchFamily="34" charset="0"/>
              </a:rPr>
              <a:t>benefits &gt;</a:t>
            </a:r>
            <a:r>
              <a:rPr lang="en-US" altLang="en-US" sz="2400" dirty="0">
                <a:solidFill>
                  <a:prstClr val="black"/>
                </a:solidFill>
                <a:latin typeface="Arial" panose="020B0604020202020204" pitchFamily="34" charset="0"/>
              </a:rPr>
              <a:t> Workers paying </a:t>
            </a:r>
            <a:r>
              <a:rPr lang="en-US" altLang="en-US" sz="2400" dirty="0" smtClean="0">
                <a:solidFill>
                  <a:prstClr val="black"/>
                </a:solidFill>
                <a:latin typeface="Arial" panose="020B0604020202020204" pitchFamily="34" charset="0"/>
              </a:rPr>
              <a:t>in</a:t>
            </a:r>
            <a:endParaRPr lang="en-US" altLang="en-US" dirty="0"/>
          </a:p>
          <a:p>
            <a:pPr marL="57150" indent="0" algn="ctr">
              <a:buNone/>
            </a:pPr>
            <a:endParaRPr lang="en-US" altLang="en-US" sz="2400" dirty="0" smtClean="0">
              <a:solidFill>
                <a:prstClr val="black"/>
              </a:solidFill>
              <a:latin typeface="Arial" panose="020B0604020202020204" pitchFamily="34" charset="0"/>
            </a:endParaRPr>
          </a:p>
          <a:p>
            <a:pPr marL="57150" indent="0" algn="ctr">
              <a:buNone/>
            </a:pPr>
            <a:r>
              <a:rPr lang="en-US" altLang="en-US" sz="2400" b="1" dirty="0" smtClean="0">
                <a:solidFill>
                  <a:srgbClr val="FF2807"/>
                </a:solidFill>
                <a:latin typeface="Arial" panose="020B0604020202020204" pitchFamily="34" charset="0"/>
              </a:rPr>
              <a:t>Negative balance</a:t>
            </a:r>
            <a:endParaRPr lang="en-US" altLang="en-US" sz="2400" b="1" dirty="0">
              <a:solidFill>
                <a:srgbClr val="FF2807"/>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Medicare</a:t>
            </a:r>
          </a:p>
        </p:txBody>
      </p:sp>
      <p:sp>
        <p:nvSpPr>
          <p:cNvPr id="18435"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Medicare</a:t>
            </a:r>
          </a:p>
          <a:p>
            <a:pPr lvl="1"/>
            <a:r>
              <a:rPr lang="en-US" altLang="en-US" sz="2400" dirty="0" smtClean="0">
                <a:latin typeface="Arial" panose="020B0604020202020204" pitchFamily="34" charset="0"/>
              </a:rPr>
              <a:t>Federal program that funds health care for retirees</a:t>
            </a:r>
          </a:p>
          <a:p>
            <a:pPr lvl="1"/>
            <a:r>
              <a:rPr lang="en-US" altLang="en-US" sz="2400" dirty="0" smtClean="0">
                <a:latin typeface="Arial" panose="020B0604020202020204" pitchFamily="34" charset="0"/>
              </a:rPr>
              <a:t>Established in 1965 by Lyndon Johnson</a:t>
            </a:r>
          </a:p>
          <a:p>
            <a:pPr lvl="1"/>
            <a:r>
              <a:rPr lang="en-US" altLang="en-US" sz="2400" dirty="0" smtClean="0">
                <a:latin typeface="Arial" panose="020B0604020202020204" pitchFamily="34" charset="0"/>
              </a:rPr>
              <a:t>Law requires current workers to pay Medicare taxes (with promise of insurance upon retirement)</a:t>
            </a:r>
          </a:p>
          <a:p>
            <a:r>
              <a:rPr lang="en-US" altLang="en-US" sz="3000" dirty="0" smtClean="0">
                <a:latin typeface="Arial" panose="020B0604020202020204" pitchFamily="34" charset="0"/>
              </a:rPr>
              <a:t>Goal</a:t>
            </a:r>
          </a:p>
          <a:p>
            <a:pPr lvl="1"/>
            <a:r>
              <a:rPr lang="en-US" altLang="en-US" sz="2400" dirty="0" smtClean="0">
                <a:latin typeface="Arial" panose="020B0604020202020204" pitchFamily="34" charset="0"/>
              </a:rPr>
              <a:t>Ensure that all retired workers have some funding for their health care</a:t>
            </a:r>
            <a:endParaRPr lang="en-US" altLang="en-US" sz="20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Social Security and Medicare</a:t>
            </a:r>
          </a:p>
        </p:txBody>
      </p:sp>
      <p:sp>
        <p:nvSpPr>
          <p:cNvPr id="1945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Addition and expansion of programs </a:t>
            </a:r>
          </a:p>
          <a:p>
            <a:r>
              <a:rPr lang="en-US" sz="2800" b="1" dirty="0" smtClean="0">
                <a:solidFill>
                  <a:schemeClr val="accent6"/>
                </a:solidFill>
                <a:latin typeface="Arial" pitchFamily="-103" charset="0"/>
                <a:cs typeface="Arial" pitchFamily="-103" charset="0"/>
              </a:rPr>
              <a:t>Demographic changes</a:t>
            </a:r>
            <a:endParaRPr lang="en-US" altLang="en-US" sz="3000" dirty="0" smtClean="0">
              <a:solidFill>
                <a:schemeClr val="accent6"/>
              </a:solidFill>
              <a:latin typeface="Arial" panose="020B0604020202020204" pitchFamily="34" charset="0"/>
            </a:endParaRPr>
          </a:p>
          <a:p>
            <a:pPr lvl="1"/>
            <a:r>
              <a:rPr lang="en-US" altLang="en-US" sz="2800" dirty="0" smtClean="0">
                <a:latin typeface="Arial" panose="020B0604020202020204" pitchFamily="34" charset="0"/>
              </a:rPr>
              <a:t>People are living longer today. </a:t>
            </a:r>
          </a:p>
          <a:p>
            <a:pPr lvl="1"/>
            <a:r>
              <a:rPr lang="en-US" altLang="en-US" sz="2800" dirty="0" smtClean="0">
                <a:latin typeface="Arial" panose="020B0604020202020204" pitchFamily="34" charset="0"/>
              </a:rPr>
              <a:t>Baby boomers are now entering retirement and drawing benefits.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Aging Population, Fewer Workers, More Beneficiaries</a:t>
            </a:r>
          </a:p>
        </p:txBody>
      </p:sp>
      <p:pic>
        <p:nvPicPr>
          <p:cNvPr id="5" name="Picture 4" descr="PRINECOMA2_FIG15.03.jpg"/>
          <p:cNvPicPr>
            <a:picLocks noChangeAspect="1"/>
          </p:cNvPicPr>
          <p:nvPr/>
        </p:nvPicPr>
        <p:blipFill>
          <a:blip r:embed="rId3"/>
          <a:srcRect t="4799" b="2748"/>
          <a:stretch>
            <a:fillRect/>
          </a:stretch>
        </p:blipFill>
        <p:spPr>
          <a:xfrm>
            <a:off x="1436561" y="1652571"/>
            <a:ext cx="6270879" cy="516133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519238"/>
          </a:xfrm>
        </p:spPr>
        <p:txBody>
          <a:bodyPr/>
          <a:lstStyle/>
          <a:p>
            <a:r>
              <a:rPr lang="en-US" altLang="en-US" dirty="0" smtClean="0">
                <a:latin typeface="Arial" panose="020B0604020202020204" pitchFamily="34" charset="0"/>
              </a:rPr>
              <a:t>The First S.S. Recipient</a:t>
            </a:r>
          </a:p>
        </p:txBody>
      </p:sp>
      <p:sp>
        <p:nvSpPr>
          <p:cNvPr id="21507" name="Content Placeholder 2"/>
          <p:cNvSpPr>
            <a:spLocks noGrp="1"/>
          </p:cNvSpPr>
          <p:nvPr>
            <p:ph idx="4294967295"/>
          </p:nvPr>
        </p:nvSpPr>
        <p:spPr>
          <a:xfrm>
            <a:off x="230188" y="1674813"/>
            <a:ext cx="8229600" cy="4895850"/>
          </a:xfrm>
        </p:spPr>
        <p:txBody>
          <a:bodyPr/>
          <a:lstStyle/>
          <a:p>
            <a:r>
              <a:rPr lang="en-US" altLang="en-US" sz="2800" dirty="0" smtClean="0">
                <a:latin typeface="Arial" panose="020B0604020202020204" pitchFamily="34" charset="0"/>
              </a:rPr>
              <a:t>The first Social Security recipient:</a:t>
            </a:r>
            <a:r>
              <a:rPr lang="en-US" altLang="en-US" sz="2800" dirty="0">
                <a:latin typeface="Arial" panose="020B0604020202020204" pitchFamily="34" charset="0"/>
              </a:rPr>
              <a:t> </a:t>
            </a:r>
            <a:r>
              <a:rPr lang="en-US" altLang="en-US" sz="2800" dirty="0" smtClean="0">
                <a:latin typeface="Arial" panose="020B0604020202020204" pitchFamily="34" charset="0"/>
              </a:rPr>
              <a:t>Ida May Fuller</a:t>
            </a:r>
          </a:p>
          <a:p>
            <a:pPr lvl="1"/>
            <a:r>
              <a:rPr lang="en-US" altLang="en-US" sz="2400" dirty="0" smtClean="0">
                <a:latin typeface="Arial" panose="020B0604020202020204" pitchFamily="34" charset="0"/>
              </a:rPr>
              <a:t>Received check 00-000-001 in January 1940</a:t>
            </a:r>
          </a:p>
          <a:p>
            <a:r>
              <a:rPr lang="en-US" altLang="en-US" sz="2800" dirty="0" smtClean="0">
                <a:latin typeface="Arial" panose="020B0604020202020204" pitchFamily="34" charset="0"/>
              </a:rPr>
              <a:t>Taxes and outlays</a:t>
            </a:r>
          </a:p>
          <a:p>
            <a:pPr lvl="1"/>
            <a:r>
              <a:rPr lang="en-US" altLang="en-US" sz="2400" dirty="0" smtClean="0">
                <a:latin typeface="Arial" panose="020B0604020202020204" pitchFamily="34" charset="0"/>
              </a:rPr>
              <a:t>Ida May Fuller worked for three years under the program, and was taxed a total of $24.75.</a:t>
            </a:r>
          </a:p>
          <a:p>
            <a:pPr lvl="1"/>
            <a:r>
              <a:rPr lang="en-US" altLang="en-US" sz="2400" dirty="0" smtClean="0">
                <a:latin typeface="Arial" panose="020B0604020202020204" pitchFamily="34" charset="0"/>
              </a:rPr>
              <a:t>She lived to be 100 years old and collected a total of $22,888.92 from Social Security!</a:t>
            </a:r>
          </a:p>
          <a:p>
            <a:pPr lvl="1"/>
            <a:r>
              <a:rPr lang="en-US" altLang="en-US" sz="2400" dirty="0" smtClean="0">
                <a:latin typeface="Arial" panose="020B0604020202020204" pitchFamily="34" charset="0"/>
              </a:rPr>
              <a:t>If this were a typical experience, the program would not be sustainable.</a:t>
            </a:r>
            <a:endParaRPr lang="en-US" altLang="en-US"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dirty="0" smtClean="0">
                <a:latin typeface="Arial" panose="020B0604020202020204" pitchFamily="34" charset="0"/>
              </a:rPr>
              <a:t>Social Security and Medicare outlays:</a:t>
            </a:r>
          </a:p>
          <a:p>
            <a:pPr marL="971550" lvl="1" indent="-514350">
              <a:buFont typeface="Calibri" panose="020F0502020204030204" pitchFamily="34" charset="0"/>
              <a:buAutoNum type="alphaUcPeriod"/>
            </a:pPr>
            <a:r>
              <a:rPr lang="en-US" altLang="en-US" dirty="0" smtClean="0">
                <a:latin typeface="Arial" panose="020B0604020202020204" pitchFamily="34" charset="0"/>
              </a:rPr>
              <a:t>are funded by income tax.</a:t>
            </a:r>
          </a:p>
          <a:p>
            <a:pPr marL="971550" lvl="1" indent="-514350">
              <a:buFont typeface="Calibri" panose="020F0502020204030204" pitchFamily="34" charset="0"/>
              <a:buAutoNum type="alphaUcPeriod"/>
            </a:pPr>
            <a:r>
              <a:rPr lang="en-US" altLang="en-US" dirty="0" smtClean="0">
                <a:latin typeface="Arial" panose="020B0604020202020204" pitchFamily="34" charset="0"/>
              </a:rPr>
              <a:t>have increased in size recently.</a:t>
            </a:r>
          </a:p>
          <a:p>
            <a:pPr marL="971550" lvl="1" indent="-514350">
              <a:buFont typeface="+mj-lt"/>
              <a:buAutoNum type="alphaUcPeriod"/>
            </a:pPr>
            <a:r>
              <a:rPr lang="en-US" altLang="en-US" dirty="0" smtClean="0">
                <a:latin typeface="Arial" panose="020B0604020202020204" pitchFamily="34" charset="0"/>
              </a:rPr>
              <a:t>are used to make sure working-age adults stay healthy.</a:t>
            </a:r>
          </a:p>
          <a:p>
            <a:pPr marL="971550" lvl="1" indent="-514350">
              <a:buFont typeface="Calibri" panose="020F0502020204030204" pitchFamily="34" charset="0"/>
              <a:buAutoNum type="alphaUcPeriod"/>
            </a:pPr>
            <a:r>
              <a:rPr lang="en-US" altLang="en-US" dirty="0" smtClean="0">
                <a:latin typeface="Arial" panose="020B0604020202020204" pitchFamily="34" charset="0"/>
              </a:rPr>
              <a:t>are part of discretionary spending.</a:t>
            </a:r>
          </a:p>
        </p:txBody>
      </p:sp>
      <p:sp>
        <p:nvSpPr>
          <p:cNvPr id="4" name="Rectangle 3" descr="Correct answer: B, have increased in size recently."/>
          <p:cNvSpPr/>
          <p:nvPr/>
        </p:nvSpPr>
        <p:spPr>
          <a:xfrm>
            <a:off x="843664" y="2974258"/>
            <a:ext cx="6471536" cy="56729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140521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Previously</a:t>
            </a:r>
          </a:p>
        </p:txBody>
      </p:sp>
      <p:sp>
        <p:nvSpPr>
          <p:cNvPr id="12291" name="Content Placeholder 2"/>
          <p:cNvSpPr>
            <a:spLocks noGrp="1"/>
          </p:cNvSpPr>
          <p:nvPr>
            <p:ph idx="1"/>
          </p:nvPr>
        </p:nvSpPr>
        <p:spPr>
          <a:xfrm>
            <a:off x="457200" y="1675642"/>
            <a:ext cx="8345030" cy="5182358"/>
          </a:xfrm>
        </p:spPr>
        <p:txBody>
          <a:bodyPr/>
          <a:lstStyle/>
          <a:p>
            <a:r>
              <a:rPr lang="en-US" altLang="en-US" sz="2800" dirty="0" smtClean="0">
                <a:latin typeface="Arial" panose="020B0604020202020204" pitchFamily="34" charset="0"/>
              </a:rPr>
              <a:t>During the </a:t>
            </a:r>
            <a:r>
              <a:rPr lang="en-US" altLang="en-US" sz="2800" b="1" dirty="0" smtClean="0">
                <a:solidFill>
                  <a:srgbClr val="00B0F0"/>
                </a:solidFill>
                <a:latin typeface="Arial" panose="020B0604020202020204" pitchFamily="34" charset="0"/>
              </a:rPr>
              <a:t>Great Recession</a:t>
            </a:r>
          </a:p>
          <a:p>
            <a:pPr lvl="1"/>
            <a:r>
              <a:rPr lang="en-US" altLang="en-US" sz="2400" b="1" dirty="0" smtClean="0">
                <a:solidFill>
                  <a:srgbClr val="00B0F0"/>
                </a:solidFill>
                <a:latin typeface="Arial" panose="020B0604020202020204" pitchFamily="34" charset="0"/>
              </a:rPr>
              <a:t>lower output</a:t>
            </a:r>
          </a:p>
          <a:p>
            <a:pPr lvl="1"/>
            <a:r>
              <a:rPr lang="en-US" altLang="en-US" sz="2400" b="1" dirty="0" smtClean="0">
                <a:solidFill>
                  <a:srgbClr val="00B0F0"/>
                </a:solidFill>
                <a:latin typeface="Arial" panose="020B0604020202020204" pitchFamily="34" charset="0"/>
              </a:rPr>
              <a:t>high unemployment</a:t>
            </a:r>
          </a:p>
          <a:p>
            <a:r>
              <a:rPr lang="en-US" altLang="en-US" sz="2800" dirty="0" smtClean="0">
                <a:latin typeface="Arial" panose="020B0604020202020204" pitchFamily="34" charset="0"/>
              </a:rPr>
              <a:t>However, the </a:t>
            </a:r>
            <a:r>
              <a:rPr lang="en-US" altLang="en-US" sz="2800" b="1" dirty="0" smtClean="0">
                <a:solidFill>
                  <a:srgbClr val="FF0000"/>
                </a:solidFill>
                <a:latin typeface="Arial" panose="020B0604020202020204" pitchFamily="34" charset="0"/>
              </a:rPr>
              <a:t>Great Depression </a:t>
            </a:r>
            <a:r>
              <a:rPr lang="en-US" altLang="en-US" sz="2800" dirty="0" smtClean="0">
                <a:latin typeface="Arial" panose="020B0604020202020204" pitchFamily="34" charset="0"/>
              </a:rPr>
              <a:t>in the 1930s was much </a:t>
            </a:r>
            <a:r>
              <a:rPr lang="en-US" altLang="en-US" sz="2800" b="1" dirty="0" smtClean="0">
                <a:solidFill>
                  <a:srgbClr val="FF0000"/>
                </a:solidFill>
                <a:latin typeface="Arial" panose="020B0604020202020204" pitchFamily="34" charset="0"/>
              </a:rPr>
              <a:t>worse</a:t>
            </a:r>
            <a:r>
              <a:rPr lang="en-US" altLang="en-US" sz="2800" dirty="0" smtClean="0">
                <a:latin typeface="Arial" panose="020B0604020202020204" pitchFamily="34" charset="0"/>
              </a:rPr>
              <a:t> and lasted much </a:t>
            </a:r>
            <a:r>
              <a:rPr lang="en-US" altLang="en-US" sz="2800" b="1" dirty="0" smtClean="0">
                <a:solidFill>
                  <a:srgbClr val="FF0000"/>
                </a:solidFill>
                <a:latin typeface="Arial" panose="020B0604020202020204" pitchFamily="34" charset="0"/>
              </a:rPr>
              <a:t>longer</a:t>
            </a:r>
            <a:r>
              <a:rPr lang="en-US" altLang="en-US" sz="2800" dirty="0" smtClean="0">
                <a:latin typeface="Arial" panose="020B0604020202020204" pitchFamily="34" charset="0"/>
              </a:rPr>
              <a:t>.</a:t>
            </a:r>
          </a:p>
          <a:p>
            <a:r>
              <a:rPr lang="en-US" altLang="en-US" sz="2800" dirty="0" smtClean="0">
                <a:latin typeface="Arial" panose="020B0604020202020204" pitchFamily="34" charset="0"/>
              </a:rPr>
              <a:t>Classical economists:</a:t>
            </a:r>
          </a:p>
          <a:p>
            <a:pPr lvl="1"/>
            <a:r>
              <a:rPr lang="en-US" altLang="en-US" sz="2400" dirty="0" smtClean="0">
                <a:latin typeface="Arial" panose="020B0604020202020204" pitchFamily="34" charset="0"/>
              </a:rPr>
              <a:t>market is self-correcting</a:t>
            </a:r>
          </a:p>
          <a:p>
            <a:pPr lvl="1"/>
            <a:r>
              <a:rPr lang="en-US" altLang="en-US" sz="2400" dirty="0" smtClean="0">
                <a:latin typeface="Arial" panose="020B0604020202020204" pitchFamily="34" charset="0"/>
              </a:rPr>
              <a:t>focus on long-run growth (expanding the LRAS)</a:t>
            </a:r>
          </a:p>
          <a:p>
            <a:r>
              <a:rPr lang="en-US" altLang="en-US" sz="2800" dirty="0" smtClean="0">
                <a:latin typeface="Arial" panose="020B0604020202020204" pitchFamily="34" charset="0"/>
              </a:rPr>
              <a:t>Keynesian economists:</a:t>
            </a:r>
          </a:p>
          <a:p>
            <a:pPr lvl="1"/>
            <a:r>
              <a:rPr lang="en-US" altLang="en-US" sz="2400" dirty="0" smtClean="0">
                <a:latin typeface="Arial" panose="020B0604020202020204" pitchFamily="34" charset="0"/>
              </a:rPr>
              <a:t>market corrections can take time due to sticky wages</a:t>
            </a:r>
          </a:p>
          <a:p>
            <a:pPr lvl="1"/>
            <a:r>
              <a:rPr lang="en-US" altLang="en-US" sz="2400" dirty="0" smtClean="0">
                <a:latin typeface="Arial" panose="020B0604020202020204" pitchFamily="34" charset="0"/>
              </a:rPr>
              <a:t>focus on policy aimed at AD</a:t>
            </a: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latin typeface="Arial" panose="020B0604020202020204" pitchFamily="34" charset="0"/>
              </a:rPr>
              <a:t>Current Fiscal Issues</a:t>
            </a:r>
          </a:p>
        </p:txBody>
      </p:sp>
      <p:sp>
        <p:nvSpPr>
          <p:cNvPr id="29699" name="Content Placeholder 2"/>
          <p:cNvSpPr>
            <a:spLocks noGrp="1"/>
          </p:cNvSpPr>
          <p:nvPr>
            <p:ph idx="1"/>
          </p:nvPr>
        </p:nvSpPr>
        <p:spPr/>
        <p:txBody>
          <a:bodyPr/>
          <a:lstStyle/>
          <a:p>
            <a:r>
              <a:rPr lang="en-US" altLang="en-US" sz="2800" dirty="0" smtClean="0">
                <a:latin typeface="Arial" panose="020B0604020202020204" pitchFamily="34" charset="0"/>
              </a:rPr>
              <a:t>Increased government spending began recently</a:t>
            </a:r>
            <a:r>
              <a:rPr lang="en-US" altLang="en-US" sz="2800" dirty="0">
                <a:latin typeface="Arial" panose="020B0604020202020204" pitchFamily="34" charset="0"/>
              </a:rPr>
              <a:t>:</a:t>
            </a:r>
            <a:endParaRPr lang="en-US" altLang="en-US" sz="2800" dirty="0" smtClean="0">
              <a:latin typeface="Arial" panose="020B0604020202020204" pitchFamily="34" charset="0"/>
            </a:endParaRPr>
          </a:p>
          <a:p>
            <a:pPr lvl="1">
              <a:buFont typeface="Calibri" panose="020F0502020204030204" pitchFamily="34" charset="0"/>
              <a:buAutoNum type="arabicPeriod"/>
            </a:pPr>
            <a:r>
              <a:rPr lang="en-US" altLang="en-US" sz="2200" dirty="0" smtClean="0">
                <a:latin typeface="Arial" panose="020B0604020202020204" pitchFamily="34" charset="0"/>
              </a:rPr>
              <a:t>Increased defense spending following Sept. 11, 2001</a:t>
            </a:r>
          </a:p>
          <a:p>
            <a:pPr marL="1314450" lvl="2" indent="-457200"/>
            <a:r>
              <a:rPr lang="en-US" altLang="en-US" sz="2000" dirty="0" smtClean="0">
                <a:latin typeface="Arial" panose="020B0604020202020204" pitchFamily="34" charset="0"/>
                <a:ea typeface="Helvetica Neue" pitchFamily="-104" charset="0"/>
                <a:cs typeface="Helvetica Neue" pitchFamily="-104" charset="0"/>
              </a:rPr>
              <a:t>2001: Defense spending was 16.5% of the federal budget</a:t>
            </a:r>
          </a:p>
          <a:p>
            <a:pPr marL="1314450" lvl="2" indent="-457200"/>
            <a:r>
              <a:rPr lang="en-US" altLang="en-US" sz="2000" dirty="0" smtClean="0">
                <a:latin typeface="Arial" panose="020B0604020202020204" pitchFamily="34" charset="0"/>
                <a:ea typeface="Helvetica Neue" pitchFamily="-104" charset="0"/>
                <a:cs typeface="Helvetica Neue" pitchFamily="-104" charset="0"/>
              </a:rPr>
              <a:t>2010: </a:t>
            </a:r>
            <a:r>
              <a:rPr lang="en-US" altLang="en-US" sz="2000" dirty="0">
                <a:latin typeface="Arial" panose="020B0604020202020204" pitchFamily="34" charset="0"/>
                <a:ea typeface="Helvetica Neue" pitchFamily="-104" charset="0"/>
                <a:cs typeface="Helvetica Neue" pitchFamily="-104" charset="0"/>
              </a:rPr>
              <a:t>D</a:t>
            </a:r>
            <a:r>
              <a:rPr lang="en-US" altLang="en-US" sz="2000" dirty="0" smtClean="0">
                <a:latin typeface="Arial" panose="020B0604020202020204" pitchFamily="34" charset="0"/>
                <a:ea typeface="Helvetica Neue" pitchFamily="-104" charset="0"/>
                <a:cs typeface="Helvetica Neue" pitchFamily="-104" charset="0"/>
              </a:rPr>
              <a:t>efense spending was 19.1% of the federal budget</a:t>
            </a:r>
          </a:p>
          <a:p>
            <a:pPr lvl="1">
              <a:buFont typeface="Calibri" panose="020F0502020204030204" pitchFamily="34" charset="0"/>
              <a:buAutoNum type="arabicPeriod"/>
            </a:pPr>
            <a:r>
              <a:rPr lang="en-US" altLang="en-US" sz="2200" dirty="0">
                <a:latin typeface="Arial" panose="020B0604020202020204" pitchFamily="34" charset="0"/>
              </a:rPr>
              <a:t>I</a:t>
            </a:r>
            <a:r>
              <a:rPr lang="en-US" altLang="en-US" sz="2200" dirty="0" smtClean="0">
                <a:latin typeface="Arial" panose="020B0604020202020204" pitchFamily="34" charset="0"/>
              </a:rPr>
              <a:t>ncreased spending on Social Security and Medicare</a:t>
            </a:r>
          </a:p>
          <a:p>
            <a:pPr lvl="1">
              <a:buFont typeface="Calibri" panose="020F0502020204030204" pitchFamily="34" charset="0"/>
              <a:buAutoNum type="arabicPeriod"/>
            </a:pPr>
            <a:r>
              <a:rPr lang="en-US" altLang="en-US" sz="2200" dirty="0" smtClean="0">
                <a:latin typeface="Arial" panose="020B0604020202020204" pitchFamily="34" charset="0"/>
              </a:rPr>
              <a:t>Government responses to the Great Recession</a:t>
            </a:r>
            <a:r>
              <a:rPr lang="en-US" altLang="en-US" sz="2200" dirty="0">
                <a:latin typeface="Arial" panose="020B0604020202020204" pitchFamily="34" charset="0"/>
              </a:rPr>
              <a:t> </a:t>
            </a:r>
            <a:r>
              <a:rPr lang="en-US" altLang="en-US" sz="2200" dirty="0" smtClean="0">
                <a:latin typeface="Arial" panose="020B0604020202020204" pitchFamily="34" charset="0"/>
              </a:rPr>
              <a:t>(2008)</a:t>
            </a:r>
          </a:p>
          <a:p>
            <a:pPr marL="1314450" lvl="2" indent="-457200"/>
            <a:r>
              <a:rPr lang="en-US" altLang="en-US" sz="2000" dirty="0" smtClean="0">
                <a:latin typeface="Arial" panose="020B0604020202020204" pitchFamily="34" charset="0"/>
                <a:ea typeface="Helvetica Neue" pitchFamily="-104" charset="0"/>
                <a:cs typeface="Helvetica Neue" pitchFamily="-104" charset="0"/>
              </a:rPr>
              <a:t>2007: $2.87 trillion outlay</a:t>
            </a:r>
          </a:p>
          <a:p>
            <a:pPr marL="1314450" lvl="2" indent="-457200"/>
            <a:r>
              <a:rPr lang="en-US" altLang="en-US" sz="2000" dirty="0" smtClean="0">
                <a:latin typeface="Arial" panose="020B0604020202020204" pitchFamily="34" charset="0"/>
                <a:ea typeface="Helvetica Neue" pitchFamily="-104" charset="0"/>
                <a:cs typeface="Helvetica Neue" pitchFamily="-104" charset="0"/>
              </a:rPr>
              <a:t>2009: $3.58 trillion outlay</a:t>
            </a: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U.S. Government Outlays</a:t>
            </a:r>
            <a:br>
              <a:rPr lang="en-US" altLang="en-US" dirty="0" smtClean="0">
                <a:latin typeface="Arial" panose="020B0604020202020204" pitchFamily="34" charset="0"/>
              </a:rPr>
            </a:br>
            <a:r>
              <a:rPr lang="en-US" altLang="en-US" dirty="0">
                <a:latin typeface="Arial" panose="020B0604020202020204" pitchFamily="34" charset="0"/>
              </a:rPr>
              <a:t>1990–2014</a:t>
            </a:r>
            <a:endParaRPr lang="en-US" altLang="en-US" dirty="0" smtClean="0">
              <a:latin typeface="Arial" panose="020B0604020202020204" pitchFamily="34" charset="0"/>
            </a:endParaRPr>
          </a:p>
        </p:txBody>
      </p:sp>
      <p:pic>
        <p:nvPicPr>
          <p:cNvPr id="5" name="Picture 4" descr="PRINECOMA2_FIG15.04.jpg"/>
          <p:cNvPicPr>
            <a:picLocks noChangeAspect="1"/>
          </p:cNvPicPr>
          <p:nvPr/>
        </p:nvPicPr>
        <p:blipFill>
          <a:blip r:embed="rId3"/>
          <a:srcRect t="5803" b="4052"/>
          <a:stretch>
            <a:fillRect/>
          </a:stretch>
        </p:blipFill>
        <p:spPr>
          <a:xfrm>
            <a:off x="304800" y="1702097"/>
            <a:ext cx="8534400" cy="47094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How do Federal Governments Raise Revenue?</a:t>
            </a:r>
          </a:p>
        </p:txBody>
      </p:sp>
      <p:sp>
        <p:nvSpPr>
          <p:cNvPr id="24579"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Most government revenue comes from taxes</a:t>
            </a:r>
          </a:p>
          <a:p>
            <a:r>
              <a:rPr lang="en-US" altLang="en-US" sz="3000" dirty="0" smtClean="0">
                <a:latin typeface="Arial" panose="020B0604020202020204" pitchFamily="34" charset="0"/>
              </a:rPr>
              <a:t>Payroll taxes (deducted from paychecks)</a:t>
            </a:r>
          </a:p>
          <a:p>
            <a:pPr lvl="1"/>
            <a:r>
              <a:rPr lang="en-US" altLang="en-US" sz="2800" dirty="0" smtClean="0">
                <a:latin typeface="Arial" panose="020B0604020202020204" pitchFamily="34" charset="0"/>
              </a:rPr>
              <a:t>Income, Social Security, and Medicare tax combined for 80% of all federal tax revenue in 2014</a:t>
            </a:r>
          </a:p>
          <a:p>
            <a:r>
              <a:rPr lang="en-US" altLang="en-US" sz="3000" dirty="0" smtClean="0">
                <a:latin typeface="Arial" panose="020B0604020202020204" pitchFamily="34" charset="0"/>
              </a:rPr>
              <a:t>Other tax revenue sources</a:t>
            </a:r>
          </a:p>
          <a:p>
            <a:pPr lvl="1"/>
            <a:r>
              <a:rPr lang="en-US" altLang="en-US" sz="2800" dirty="0" smtClean="0">
                <a:latin typeface="Arial" panose="020B0604020202020204" pitchFamily="34" charset="0"/>
              </a:rPr>
              <a:t>Corporate, estate and gift, excise, and custom taxes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U.S. Federal Tax Revenue Sources, 2014</a:t>
            </a:r>
          </a:p>
        </p:txBody>
      </p:sp>
      <p:pic>
        <p:nvPicPr>
          <p:cNvPr id="4" name="Picture 3" descr="PRINECOMA2_FIG15.05.jpg"/>
          <p:cNvPicPr>
            <a:picLocks noChangeAspect="1"/>
          </p:cNvPicPr>
          <p:nvPr/>
        </p:nvPicPr>
        <p:blipFill>
          <a:blip r:embed="rId3"/>
          <a:srcRect t="6359" b="4506"/>
          <a:stretch>
            <a:fillRect/>
          </a:stretch>
        </p:blipFill>
        <p:spPr>
          <a:xfrm>
            <a:off x="304800" y="1843204"/>
            <a:ext cx="8534400" cy="397744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The Mechanics of Payroll Taxes</a:t>
            </a:r>
          </a:p>
        </p:txBody>
      </p:sp>
      <p:sp>
        <p:nvSpPr>
          <p:cNvPr id="27651" name="Content Placeholder 2"/>
          <p:cNvSpPr>
            <a:spLocks noGrp="1"/>
          </p:cNvSpPr>
          <p:nvPr>
            <p:ph idx="1"/>
          </p:nvPr>
        </p:nvSpPr>
        <p:spPr>
          <a:xfrm>
            <a:off x="241540" y="1712913"/>
            <a:ext cx="8902460" cy="4895850"/>
          </a:xfrm>
        </p:spPr>
        <p:txBody>
          <a:bodyPr/>
          <a:lstStyle/>
          <a:p>
            <a:r>
              <a:rPr lang="en-US" altLang="en-US" sz="2800" dirty="0" smtClean="0">
                <a:latin typeface="Arial" panose="020B0604020202020204" pitchFamily="34" charset="0"/>
              </a:rPr>
              <a:t>Progressive tax system</a:t>
            </a:r>
          </a:p>
          <a:p>
            <a:pPr lvl="1"/>
            <a:r>
              <a:rPr lang="en-US" altLang="en-US" sz="2200" dirty="0" smtClean="0">
                <a:latin typeface="Arial" panose="020B0604020202020204" pitchFamily="34" charset="0"/>
              </a:rPr>
              <a:t>Higher-income individuals</a:t>
            </a:r>
            <a:br>
              <a:rPr lang="en-US" altLang="en-US" sz="2200" dirty="0" smtClean="0">
                <a:latin typeface="Arial" panose="020B0604020202020204" pitchFamily="34" charset="0"/>
              </a:rPr>
            </a:br>
            <a:r>
              <a:rPr lang="en-US" altLang="en-US" sz="2200" dirty="0" smtClean="0">
                <a:latin typeface="Arial" panose="020B0604020202020204" pitchFamily="34" charset="0"/>
              </a:rPr>
              <a:t>pay a larger fraction of</a:t>
            </a:r>
            <a:br>
              <a:rPr lang="en-US" altLang="en-US" sz="2200" dirty="0" smtClean="0">
                <a:latin typeface="Arial" panose="020B0604020202020204" pitchFamily="34" charset="0"/>
              </a:rPr>
            </a:br>
            <a:r>
              <a:rPr lang="en-US" altLang="en-US" sz="2200" dirty="0" smtClean="0">
                <a:latin typeface="Arial" panose="020B0604020202020204" pitchFamily="34" charset="0"/>
              </a:rPr>
              <a:t>their incomes in taxes</a:t>
            </a:r>
          </a:p>
          <a:p>
            <a:r>
              <a:rPr lang="en-US" altLang="en-US" sz="2800" dirty="0" smtClean="0">
                <a:latin typeface="Arial" panose="020B0604020202020204" pitchFamily="34" charset="0"/>
              </a:rPr>
              <a:t>In a progressive tax system:</a:t>
            </a:r>
          </a:p>
          <a:p>
            <a:pPr lvl="1"/>
            <a:r>
              <a:rPr lang="en-US" altLang="en-US" sz="2200" dirty="0" smtClean="0">
                <a:latin typeface="Arial" panose="020B0604020202020204" pitchFamily="34" charset="0"/>
              </a:rPr>
              <a:t>Marginal tax rate: the tax rate paid</a:t>
            </a:r>
          </a:p>
          <a:p>
            <a:pPr marL="457200" lvl="1" indent="0">
              <a:buNone/>
            </a:pPr>
            <a:r>
              <a:rPr lang="en-US" altLang="en-US" sz="2200" dirty="0" smtClean="0">
                <a:latin typeface="Arial" panose="020B0604020202020204" pitchFamily="34" charset="0"/>
              </a:rPr>
              <a:t>    on the next dollar of income</a:t>
            </a:r>
          </a:p>
          <a:p>
            <a:pPr lvl="2"/>
            <a:r>
              <a:rPr lang="en-US" altLang="en-US" sz="2000" dirty="0" smtClean="0">
                <a:latin typeface="Arial" panose="020B0604020202020204" pitchFamily="34" charset="0"/>
              </a:rPr>
              <a:t>Marginal tax rates increase with </a:t>
            </a:r>
          </a:p>
          <a:p>
            <a:pPr marL="914400" lvl="2" indent="0">
              <a:buNone/>
            </a:pPr>
            <a:r>
              <a:rPr lang="en-US" altLang="en-US" sz="2000" dirty="0">
                <a:latin typeface="Arial" panose="020B0604020202020204" pitchFamily="34" charset="0"/>
              </a:rPr>
              <a:t> </a:t>
            </a:r>
            <a:r>
              <a:rPr lang="en-US" altLang="en-US" sz="2000" dirty="0" smtClean="0">
                <a:latin typeface="Arial" panose="020B0604020202020204" pitchFamily="34" charset="0"/>
              </a:rPr>
              <a:t>  higher earnings</a:t>
            </a:r>
          </a:p>
          <a:p>
            <a:pPr lvl="1"/>
            <a:r>
              <a:rPr lang="en-US" altLang="en-US" sz="2200" dirty="0">
                <a:latin typeface="Arial" panose="020B0604020202020204" pitchFamily="34" charset="0"/>
              </a:rPr>
              <a:t> </a:t>
            </a:r>
            <a:r>
              <a:rPr lang="en-US" altLang="en-US" sz="2200" dirty="0" smtClean="0">
                <a:latin typeface="Arial" panose="020B0604020202020204" pitchFamily="34" charset="0"/>
              </a:rPr>
              <a:t>Average tax rate: total tax paid </a:t>
            </a:r>
          </a:p>
          <a:p>
            <a:pPr marL="457200" lvl="1" indent="0">
              <a:buNone/>
            </a:pPr>
            <a:r>
              <a:rPr lang="en-US" altLang="en-US" sz="2200" dirty="0">
                <a:latin typeface="Arial" panose="020B0604020202020204" pitchFamily="34" charset="0"/>
              </a:rPr>
              <a:t> </a:t>
            </a:r>
            <a:r>
              <a:rPr lang="en-US" altLang="en-US" sz="2200" dirty="0" smtClean="0">
                <a:latin typeface="Arial" panose="020B0604020202020204" pitchFamily="34" charset="0"/>
              </a:rPr>
              <a:t>   divided by taxable income</a:t>
            </a:r>
          </a:p>
          <a:p>
            <a:pPr lvl="2"/>
            <a:r>
              <a:rPr lang="en-US" altLang="en-US" sz="2000" dirty="0" smtClean="0">
                <a:latin typeface="Arial" panose="020B0604020202020204" pitchFamily="34" charset="0"/>
              </a:rPr>
              <a:t>Average tax rate &lt; marginal tax rate</a:t>
            </a:r>
          </a:p>
        </p:txBody>
      </p:sp>
      <p:pic>
        <p:nvPicPr>
          <p:cNvPr id="5" name="Picture 4" descr="I:\DirkTextbookN\Jpegs(All)\Macro Ch19-33\ch15\06_PRINECOMA_CH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284" y="2016919"/>
            <a:ext cx="3283637"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U.S. Federal Tax Rates, 2014</a:t>
            </a:r>
          </a:p>
        </p:txBody>
      </p:sp>
      <p:pic>
        <p:nvPicPr>
          <p:cNvPr id="5" name="Picture 4" descr="PRINECOMA2_FIG15.06.jpg"/>
          <p:cNvPicPr>
            <a:picLocks noChangeAspect="1"/>
          </p:cNvPicPr>
          <p:nvPr/>
        </p:nvPicPr>
        <p:blipFill>
          <a:blip r:embed="rId3"/>
          <a:srcRect t="6712" b="4994"/>
          <a:stretch>
            <a:fillRect/>
          </a:stretch>
        </p:blipFill>
        <p:spPr>
          <a:xfrm>
            <a:off x="304800" y="1852024"/>
            <a:ext cx="8534400" cy="334246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Historical Income Tax Rates</a:t>
            </a:r>
          </a:p>
        </p:txBody>
      </p:sp>
      <p:sp>
        <p:nvSpPr>
          <p:cNvPr id="2969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The U.S. income tax is only about 100 years old</a:t>
            </a:r>
          </a:p>
          <a:p>
            <a:pPr lvl="1"/>
            <a:r>
              <a:rPr lang="en-US" altLang="en-US" sz="2400" dirty="0" smtClean="0">
                <a:latin typeface="Arial" panose="020B0604020202020204" pitchFamily="34" charset="0"/>
              </a:rPr>
              <a:t>The highest marginal tax rate in </a:t>
            </a:r>
            <a:r>
              <a:rPr lang="en-US" altLang="en-US" sz="2400" b="1" dirty="0" smtClean="0">
                <a:solidFill>
                  <a:schemeClr val="accent6"/>
                </a:solidFill>
                <a:latin typeface="Arial" pitchFamily="-103" charset="0"/>
                <a:cs typeface="Arial" pitchFamily="-103" charset="0"/>
              </a:rPr>
              <a:t>1913</a:t>
            </a:r>
            <a:r>
              <a:rPr lang="en-US" altLang="en-US" sz="2400" b="1" dirty="0">
                <a:latin typeface="Arial" panose="020B0604020202020204" pitchFamily="34" charset="0"/>
              </a:rPr>
              <a:t> </a:t>
            </a:r>
            <a:r>
              <a:rPr lang="en-US" altLang="en-US" sz="2400" dirty="0" smtClean="0">
                <a:latin typeface="Arial" panose="020B0604020202020204" pitchFamily="34" charset="0"/>
              </a:rPr>
              <a:t>was</a:t>
            </a:r>
            <a:r>
              <a:rPr lang="en-US" altLang="en-US" sz="2400" b="1" dirty="0">
                <a:solidFill>
                  <a:srgbClr val="1492C7"/>
                </a:solidFill>
                <a:latin typeface="Arial" pitchFamily="-103" charset="0"/>
                <a:cs typeface="Arial" pitchFamily="-103" charset="0"/>
              </a:rPr>
              <a:t> </a:t>
            </a:r>
            <a:r>
              <a:rPr lang="en-US" altLang="en-US" sz="2400" b="1" dirty="0" smtClean="0">
                <a:solidFill>
                  <a:schemeClr val="accent6"/>
                </a:solidFill>
                <a:latin typeface="Arial" pitchFamily="-103" charset="0"/>
                <a:cs typeface="Arial" pitchFamily="-103" charset="0"/>
              </a:rPr>
              <a:t>6%</a:t>
            </a:r>
            <a:endParaRPr lang="en-US" altLang="en-US" sz="2400" b="1" dirty="0" smtClean="0">
              <a:solidFill>
                <a:schemeClr val="accent6"/>
              </a:solidFill>
              <a:latin typeface="Arial" panose="020B0604020202020204" pitchFamily="34" charset="0"/>
            </a:endParaRPr>
          </a:p>
          <a:p>
            <a:pPr lvl="1"/>
            <a:r>
              <a:rPr lang="en-US" altLang="en-US" sz="2400" dirty="0">
                <a:latin typeface="Arial" panose="020B0604020202020204" pitchFamily="34" charset="0"/>
              </a:rPr>
              <a:t>A</a:t>
            </a:r>
            <a:r>
              <a:rPr lang="en-US" altLang="en-US" sz="2400" dirty="0" smtClean="0">
                <a:latin typeface="Arial" panose="020B0604020202020204" pitchFamily="34" charset="0"/>
              </a:rPr>
              <a:t>pplied to earnings over $500,000 ($11 million today)</a:t>
            </a:r>
          </a:p>
          <a:p>
            <a:r>
              <a:rPr lang="en-US" altLang="en-US" sz="2800" dirty="0" smtClean="0">
                <a:latin typeface="Arial" panose="020B0604020202020204" pitchFamily="34" charset="0"/>
              </a:rPr>
              <a:t>Marginal tax rates rose quickly</a:t>
            </a:r>
          </a:p>
          <a:p>
            <a:pPr lvl="1"/>
            <a:r>
              <a:rPr lang="en-US" altLang="en-US" sz="2400" dirty="0" smtClean="0">
                <a:latin typeface="Arial" panose="020B0604020202020204" pitchFamily="34" charset="0"/>
              </a:rPr>
              <a:t>The top marginal rate in </a:t>
            </a:r>
            <a:r>
              <a:rPr lang="en-US" altLang="en-US" sz="2400" b="1" dirty="0" smtClean="0">
                <a:solidFill>
                  <a:schemeClr val="accent6"/>
                </a:solidFill>
                <a:latin typeface="Arial" pitchFamily="-103" charset="0"/>
                <a:cs typeface="Arial" pitchFamily="-103" charset="0"/>
              </a:rPr>
              <a:t>1918</a:t>
            </a:r>
            <a:r>
              <a:rPr lang="en-US" altLang="en-US" sz="2400" dirty="0" smtClean="0">
                <a:latin typeface="Arial" panose="020B0604020202020204" pitchFamily="34" charset="0"/>
              </a:rPr>
              <a:t> was </a:t>
            </a:r>
            <a:r>
              <a:rPr lang="en-US" altLang="en-US" sz="2400" b="1" dirty="0" smtClean="0">
                <a:solidFill>
                  <a:schemeClr val="accent6"/>
                </a:solidFill>
                <a:latin typeface="Arial" pitchFamily="-103" charset="0"/>
                <a:cs typeface="Arial" pitchFamily="-103" charset="0"/>
              </a:rPr>
              <a:t>77%</a:t>
            </a:r>
            <a:endParaRPr lang="en-US" altLang="en-US" sz="2400" b="1" dirty="0" smtClean="0">
              <a:solidFill>
                <a:schemeClr val="accent6"/>
              </a:solidFill>
              <a:latin typeface="Arial" panose="020B0604020202020204" pitchFamily="34" charset="0"/>
            </a:endParaRPr>
          </a:p>
          <a:p>
            <a:pPr lvl="1"/>
            <a:r>
              <a:rPr lang="en-US" altLang="en-US" sz="2400" dirty="0">
                <a:latin typeface="Arial" panose="020B0604020202020204" pitchFamily="34" charset="0"/>
              </a:rPr>
              <a:t>A</a:t>
            </a:r>
            <a:r>
              <a:rPr lang="en-US" altLang="en-US" sz="2400" dirty="0" smtClean="0">
                <a:latin typeface="Arial" panose="020B0604020202020204" pitchFamily="34" charset="0"/>
              </a:rPr>
              <a:t>pplied to income over $2 million</a:t>
            </a:r>
          </a:p>
          <a:p>
            <a:pPr lvl="1"/>
            <a:r>
              <a:rPr lang="en-US" altLang="en-US" sz="2400" dirty="0" smtClean="0">
                <a:latin typeface="Arial" panose="020B0604020202020204" pitchFamily="34" charset="0"/>
              </a:rPr>
              <a:t>Highest top marginal rates occurred in </a:t>
            </a:r>
            <a:r>
              <a:rPr lang="en-US" altLang="en-US" sz="2400" b="1" dirty="0" smtClean="0">
                <a:solidFill>
                  <a:schemeClr val="accent6"/>
                </a:solidFill>
                <a:latin typeface="Arial" pitchFamily="-103" charset="0"/>
                <a:cs typeface="Arial" pitchFamily="-103" charset="0"/>
              </a:rPr>
              <a:t>1945</a:t>
            </a:r>
            <a:r>
              <a:rPr lang="en-US" altLang="en-US" sz="2400" dirty="0" smtClean="0">
                <a:latin typeface="Arial" panose="020B0604020202020204" pitchFamily="34" charset="0"/>
              </a:rPr>
              <a:t> at </a:t>
            </a:r>
            <a:r>
              <a:rPr lang="en-US" altLang="en-US" sz="2400" b="1" dirty="0" smtClean="0">
                <a:solidFill>
                  <a:schemeClr val="accent6"/>
                </a:solidFill>
                <a:latin typeface="Arial" pitchFamily="-103" charset="0"/>
                <a:cs typeface="Arial" pitchFamily="-103" charset="0"/>
              </a:rPr>
              <a:t>94%</a:t>
            </a:r>
            <a:endParaRPr lang="en-US" altLang="en-US" sz="2400" dirty="0" smtClean="0">
              <a:solidFill>
                <a:schemeClr val="accent6"/>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Historical Top U.S.</a:t>
            </a:r>
            <a:br>
              <a:rPr lang="en-US" altLang="en-US" dirty="0" smtClean="0">
                <a:latin typeface="Arial" panose="020B0604020202020204" pitchFamily="34" charset="0"/>
              </a:rPr>
            </a:br>
            <a:r>
              <a:rPr lang="en-US" altLang="en-US" dirty="0" smtClean="0">
                <a:latin typeface="Arial" panose="020B0604020202020204" pitchFamily="34" charset="0"/>
              </a:rPr>
              <a:t>Marginal Tax Rates</a:t>
            </a:r>
          </a:p>
        </p:txBody>
      </p:sp>
      <p:pic>
        <p:nvPicPr>
          <p:cNvPr id="5" name="Picture 4" descr="PRINECOMA2_FIG15.07.jpg"/>
          <p:cNvPicPr>
            <a:picLocks noChangeAspect="1"/>
          </p:cNvPicPr>
          <p:nvPr/>
        </p:nvPicPr>
        <p:blipFill>
          <a:blip r:embed="rId3"/>
          <a:srcRect t="5724" b="4056"/>
          <a:stretch>
            <a:fillRect/>
          </a:stretch>
        </p:blipFill>
        <p:spPr>
          <a:xfrm>
            <a:off x="304800" y="1737376"/>
            <a:ext cx="8534400" cy="44713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dirty="0">
                <a:latin typeface="Arial" pitchFamily="-103" charset="0"/>
                <a:cs typeface="MS PGothic" pitchFamily="34" charset="-128"/>
              </a:rPr>
              <a:t>—</a:t>
            </a:r>
            <a:r>
              <a:rPr lang="en-US" altLang="en-US" dirty="0" smtClean="0">
                <a:latin typeface="Arial" panose="020B0604020202020204" pitchFamily="34" charset="0"/>
              </a:rPr>
              <a:t>3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dirty="0" smtClean="0">
                <a:latin typeface="Arial" panose="020B0604020202020204" pitchFamily="34" charset="0"/>
              </a:rPr>
              <a:t>Income taxes in the United States can be described as:</a:t>
            </a:r>
          </a:p>
          <a:p>
            <a:pPr marL="971550" lvl="1" indent="-514350">
              <a:buFont typeface="Calibri" panose="020F0502020204030204" pitchFamily="34" charset="0"/>
              <a:buAutoNum type="alphaUcPeriod"/>
            </a:pPr>
            <a:r>
              <a:rPr lang="en-US" altLang="en-US" dirty="0" smtClean="0">
                <a:latin typeface="Arial" panose="020B0604020202020204" pitchFamily="34" charset="0"/>
              </a:rPr>
              <a:t>progressive.</a:t>
            </a:r>
          </a:p>
          <a:p>
            <a:pPr marL="971550" lvl="1" indent="-514350">
              <a:buFont typeface="Calibri" panose="020F0502020204030204" pitchFamily="34" charset="0"/>
              <a:buAutoNum type="alphaUcPeriod"/>
            </a:pPr>
            <a:r>
              <a:rPr lang="en-US" altLang="en-US" dirty="0" smtClean="0">
                <a:latin typeface="Arial" panose="020B0604020202020204" pitchFamily="34" charset="0"/>
              </a:rPr>
              <a:t>regressive.</a:t>
            </a:r>
          </a:p>
          <a:p>
            <a:pPr marL="971550" lvl="1" indent="-514350">
              <a:buFont typeface="+mj-lt"/>
              <a:buAutoNum type="alphaUcPeriod"/>
            </a:pPr>
            <a:r>
              <a:rPr lang="en-US" altLang="en-US" dirty="0" smtClean="0">
                <a:latin typeface="Arial" panose="020B0604020202020204" pitchFamily="34" charset="0"/>
              </a:rPr>
              <a:t>flat.</a:t>
            </a:r>
          </a:p>
          <a:p>
            <a:pPr marL="971550" lvl="1" indent="-514350">
              <a:buFont typeface="Calibri" panose="020F0502020204030204" pitchFamily="34" charset="0"/>
              <a:buAutoNum type="alphaUcPeriod"/>
            </a:pPr>
            <a:r>
              <a:rPr lang="en-US" altLang="en-US" dirty="0" smtClean="0">
                <a:latin typeface="Arial" panose="020B0604020202020204" pitchFamily="34" charset="0"/>
              </a:rPr>
              <a:t>U-shaped.</a:t>
            </a:r>
          </a:p>
        </p:txBody>
      </p:sp>
      <p:sp>
        <p:nvSpPr>
          <p:cNvPr id="4" name="Rectangle 3" descr="Correct answer: A, progressive."/>
          <p:cNvSpPr/>
          <p:nvPr/>
        </p:nvSpPr>
        <p:spPr>
          <a:xfrm>
            <a:off x="843664" y="2956620"/>
            <a:ext cx="3003941" cy="57917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25002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Who Pays for Government?</a:t>
            </a:r>
          </a:p>
        </p:txBody>
      </p:sp>
      <p:pic>
        <p:nvPicPr>
          <p:cNvPr id="5" name="Picture 4" descr="PRINECOMA2_FIG15.08.jpg"/>
          <p:cNvPicPr>
            <a:picLocks noChangeAspect="1"/>
          </p:cNvPicPr>
          <p:nvPr/>
        </p:nvPicPr>
        <p:blipFill>
          <a:blip r:embed="rId3"/>
          <a:srcRect t="6338" b="4104"/>
          <a:stretch>
            <a:fillRect/>
          </a:stretch>
        </p:blipFill>
        <p:spPr>
          <a:xfrm>
            <a:off x="304800" y="2081322"/>
            <a:ext cx="8534400" cy="366877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200" dirty="0" smtClean="0">
                <a:latin typeface="Arial" panose="020B0604020202020204" pitchFamily="34" charset="0"/>
              </a:rPr>
              <a:t>How does the government spend?</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How does the government tax?</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are budget deficits?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Outlays and </a:t>
            </a:r>
            <a:r>
              <a:rPr lang="en-US" altLang="en-US" dirty="0" smtClean="0">
                <a:latin typeface="Arial" panose="020B0604020202020204" pitchFamily="34" charset="0"/>
              </a:rPr>
              <a:t>Revenue</a:t>
            </a:r>
            <a:r>
              <a:rPr lang="en-US" dirty="0">
                <a:latin typeface="Arial" pitchFamily="-103" charset="0"/>
                <a:cs typeface="MS PGothic" pitchFamily="34" charset="-128"/>
              </a:rPr>
              <a:t>—</a:t>
            </a:r>
            <a:r>
              <a:rPr lang="en-US" altLang="en-US" dirty="0" smtClean="0">
                <a:latin typeface="Arial" panose="020B0604020202020204" pitchFamily="34" charset="0"/>
              </a:rPr>
              <a:t>3 </a:t>
            </a:r>
            <a:endParaRPr lang="en-US" altLang="en-US" dirty="0" smtClean="0">
              <a:latin typeface="Arial" panose="020B0604020202020204" pitchFamily="34" charset="0"/>
            </a:endParaRPr>
          </a:p>
        </p:txBody>
      </p:sp>
      <p:sp>
        <p:nvSpPr>
          <p:cNvPr id="34819"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Budget deficit</a:t>
            </a:r>
          </a:p>
          <a:p>
            <a:pPr marL="0" lvl="1" indent="0" algn="ctr">
              <a:buNone/>
            </a:pPr>
            <a:r>
              <a:rPr lang="en-US" altLang="en-US" sz="2400" b="1" dirty="0" smtClean="0">
                <a:solidFill>
                  <a:schemeClr val="accent6"/>
                </a:solidFill>
                <a:latin typeface="Arial" pitchFamily="-103" charset="0"/>
                <a:cs typeface="Arial" pitchFamily="-103" charset="0"/>
              </a:rPr>
              <a:t>Outlays &gt; Revenues</a:t>
            </a:r>
            <a:endParaRPr lang="en-US" altLang="en-US" sz="2400" b="1" dirty="0" smtClean="0">
              <a:solidFill>
                <a:schemeClr val="accent6"/>
              </a:solidFill>
              <a:latin typeface="Arial" panose="020B0604020202020204" pitchFamily="34" charset="0"/>
            </a:endParaRPr>
          </a:p>
          <a:p>
            <a:pPr lvl="1"/>
            <a:r>
              <a:rPr lang="en-US" altLang="en-US" sz="2400" dirty="0" smtClean="0">
                <a:latin typeface="Arial" panose="020B0604020202020204" pitchFamily="34" charset="0"/>
              </a:rPr>
              <a:t>More funds flowing out than in</a:t>
            </a:r>
          </a:p>
          <a:p>
            <a:r>
              <a:rPr lang="en-US" altLang="en-US" sz="2800" dirty="0" smtClean="0">
                <a:latin typeface="Arial" panose="020B0604020202020204" pitchFamily="34" charset="0"/>
              </a:rPr>
              <a:t>Budget surplus</a:t>
            </a:r>
          </a:p>
          <a:p>
            <a:pPr marL="0" lvl="1" indent="0" algn="ctr">
              <a:buNone/>
            </a:pPr>
            <a:r>
              <a:rPr lang="en-US" altLang="en-US" sz="2400" b="1" dirty="0" smtClean="0">
                <a:solidFill>
                  <a:schemeClr val="accent6"/>
                </a:solidFill>
                <a:latin typeface="Arial" pitchFamily="-103" charset="0"/>
                <a:cs typeface="Arial" pitchFamily="-103" charset="0"/>
              </a:rPr>
              <a:t>Revenues </a:t>
            </a:r>
            <a:r>
              <a:rPr lang="en-US" altLang="en-US" sz="2400" b="1" dirty="0">
                <a:solidFill>
                  <a:schemeClr val="accent6"/>
                </a:solidFill>
                <a:latin typeface="Arial" pitchFamily="-103" charset="0"/>
                <a:cs typeface="Arial" pitchFamily="-103" charset="0"/>
              </a:rPr>
              <a:t>&gt; </a:t>
            </a:r>
            <a:r>
              <a:rPr lang="en-US" altLang="en-US" sz="2400" b="1" dirty="0" smtClean="0">
                <a:solidFill>
                  <a:schemeClr val="accent6"/>
                </a:solidFill>
                <a:latin typeface="Arial" pitchFamily="-103" charset="0"/>
                <a:cs typeface="Arial" pitchFamily="-103" charset="0"/>
              </a:rPr>
              <a:t>Outlays</a:t>
            </a:r>
            <a:endParaRPr lang="en-US" altLang="en-US" sz="2400" b="1" dirty="0">
              <a:solidFill>
                <a:schemeClr val="accent6"/>
              </a:solidFill>
              <a:latin typeface="Arial" panose="020B0604020202020204" pitchFamily="34" charset="0"/>
            </a:endParaRPr>
          </a:p>
          <a:p>
            <a:pPr lvl="1"/>
            <a:r>
              <a:rPr lang="en-US" altLang="en-US" sz="2400" dirty="0" smtClean="0">
                <a:latin typeface="Arial" panose="020B0604020202020204" pitchFamily="34" charset="0"/>
              </a:rPr>
              <a:t>More funds flowing in than out</a:t>
            </a:r>
          </a:p>
          <a:p>
            <a:pPr lvl="1"/>
            <a:endParaRPr lang="en-US" altLang="en-US" sz="2400" dirty="0">
              <a:latin typeface="Arial" panose="020B0604020202020204" pitchFamily="34" charset="0"/>
            </a:endParaRPr>
          </a:p>
          <a:p>
            <a:pPr marL="57150" indent="0" algn="ctr">
              <a:buNone/>
            </a:pPr>
            <a:r>
              <a:rPr lang="en-US" altLang="en-US" sz="2400" dirty="0" smtClean="0">
                <a:latin typeface="Arial" panose="020B0604020202020204" pitchFamily="34" charset="0"/>
              </a:rPr>
              <a:t>2009: $1.4 trillion budget deficit, largest in U.S. history</a:t>
            </a:r>
          </a:p>
          <a:p>
            <a:pPr marL="457200" lvl="1" indent="0">
              <a:buNone/>
            </a:pPr>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U.S. Federal Budget Data</a:t>
            </a:r>
            <a:br>
              <a:rPr lang="en-US" altLang="en-US" dirty="0" smtClean="0">
                <a:latin typeface="Arial" panose="020B0604020202020204" pitchFamily="34" charset="0"/>
              </a:rPr>
            </a:br>
            <a:r>
              <a:rPr lang="en-US" altLang="en-US" dirty="0" smtClean="0">
                <a:latin typeface="Arial" panose="020B0604020202020204" pitchFamily="34" charset="0"/>
              </a:rPr>
              <a:t>1965–2014</a:t>
            </a:r>
          </a:p>
        </p:txBody>
      </p:sp>
      <p:pic>
        <p:nvPicPr>
          <p:cNvPr id="5" name="Picture 4" descr="PRINECOMA2_FIG15.09.jpg"/>
          <p:cNvPicPr>
            <a:picLocks noChangeAspect="1"/>
          </p:cNvPicPr>
          <p:nvPr/>
        </p:nvPicPr>
        <p:blipFill>
          <a:blip r:embed="rId3"/>
          <a:srcRect t="4514" b="2891"/>
          <a:stretch>
            <a:fillRect/>
          </a:stretch>
        </p:blipFill>
        <p:spPr>
          <a:xfrm>
            <a:off x="1969478" y="1625556"/>
            <a:ext cx="5205045" cy="523244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U.S. Federal Outlays and Revenue as a Portion of GDP</a:t>
            </a:r>
          </a:p>
        </p:txBody>
      </p:sp>
      <p:pic>
        <p:nvPicPr>
          <p:cNvPr id="5" name="Picture 4" descr="PRINECOMA2_FIG15.10.jpg"/>
          <p:cNvPicPr>
            <a:picLocks noChangeAspect="1"/>
          </p:cNvPicPr>
          <p:nvPr/>
        </p:nvPicPr>
        <p:blipFill>
          <a:blip r:embed="rId3"/>
          <a:srcRect t="7493" b="5106"/>
          <a:stretch>
            <a:fillRect/>
          </a:stretch>
        </p:blipFill>
        <p:spPr>
          <a:xfrm>
            <a:off x="304800" y="1799109"/>
            <a:ext cx="8534400" cy="335128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dirty="0">
                <a:latin typeface="Arial" pitchFamily="-103" charset="0"/>
                <a:cs typeface="MS PGothic" pitchFamily="34" charset="-128"/>
              </a:rPr>
              <a:t>—</a:t>
            </a:r>
            <a:r>
              <a:rPr lang="en-US" altLang="en-US" dirty="0" smtClean="0">
                <a:latin typeface="Arial" panose="020B0604020202020204" pitchFamily="34" charset="0"/>
              </a:rPr>
              <a:t>4 </a:t>
            </a:r>
            <a:endParaRPr lang="en-US" altLang="en-US" dirty="0" smtClean="0">
              <a:latin typeface="Helvetica Neue" pitchFamily="-104" charset="0"/>
            </a:endParaRPr>
          </a:p>
        </p:txBody>
      </p:sp>
      <p:sp>
        <p:nvSpPr>
          <p:cNvPr id="53251" name="Content Placeholder 2"/>
          <p:cNvSpPr>
            <a:spLocks noGrp="1"/>
          </p:cNvSpPr>
          <p:nvPr>
            <p:ph idx="1"/>
          </p:nvPr>
        </p:nvSpPr>
        <p:spPr>
          <a:xfrm>
            <a:off x="254000" y="1712913"/>
            <a:ext cx="8683625" cy="4895850"/>
          </a:xfrm>
        </p:spPr>
        <p:txBody>
          <a:bodyPr/>
          <a:lstStyle/>
          <a:p>
            <a:r>
              <a:rPr lang="en-US" altLang="en-US" dirty="0" smtClean="0">
                <a:latin typeface="Arial" panose="020B0604020202020204" pitchFamily="34" charset="0"/>
              </a:rPr>
              <a:t>Which of the following is FALSE regarding deficits?</a:t>
            </a:r>
          </a:p>
          <a:p>
            <a:pPr marL="971550" lvl="1" indent="-514350">
              <a:buFont typeface="+mj-lt"/>
              <a:buAutoNum type="alphaUcPeriod"/>
            </a:pPr>
            <a:r>
              <a:rPr lang="en-US" altLang="en-US" dirty="0" smtClean="0">
                <a:latin typeface="Arial" panose="020B0604020202020204" pitchFamily="34" charset="0"/>
              </a:rPr>
              <a:t>Deficits grow when outlays increase.</a:t>
            </a:r>
          </a:p>
          <a:p>
            <a:pPr marL="971550" lvl="1" indent="-514350">
              <a:buFont typeface="Calibri" panose="020F0502020204030204" pitchFamily="34" charset="0"/>
              <a:buAutoNum type="alphaUcPeriod"/>
            </a:pPr>
            <a:r>
              <a:rPr lang="en-US" altLang="en-US" dirty="0" smtClean="0">
                <a:latin typeface="Arial" panose="020B0604020202020204" pitchFamily="34" charset="0"/>
              </a:rPr>
              <a:t>Deficits tend to grow during recessions.</a:t>
            </a:r>
          </a:p>
          <a:p>
            <a:pPr marL="971550" lvl="1" indent="-514350">
              <a:buFont typeface="Calibri" panose="020F0502020204030204" pitchFamily="34" charset="0"/>
              <a:buAutoNum type="alphaUcPeriod"/>
            </a:pPr>
            <a:r>
              <a:rPr lang="en-US" altLang="en-US" dirty="0" smtClean="0">
                <a:latin typeface="Arial" panose="020B0604020202020204" pitchFamily="34" charset="0"/>
              </a:rPr>
              <a:t>Deficits grow when revenues increase.</a:t>
            </a:r>
          </a:p>
          <a:p>
            <a:pPr marL="971550" lvl="1" indent="-514350">
              <a:buFont typeface="Calibri" panose="020F0502020204030204" pitchFamily="34" charset="0"/>
              <a:buAutoNum type="alphaUcPeriod"/>
            </a:pPr>
            <a:r>
              <a:rPr lang="en-US" altLang="en-US" dirty="0" smtClean="0">
                <a:latin typeface="Arial" panose="020B0604020202020204" pitchFamily="34" charset="0"/>
              </a:rPr>
              <a:t>Recent U.S. budget deficits are large in a historical context.</a:t>
            </a:r>
          </a:p>
        </p:txBody>
      </p:sp>
      <p:sp>
        <p:nvSpPr>
          <p:cNvPr id="4" name="Rectangle 3" descr="Correct answer: C, Deficits grow when revenues increase."/>
          <p:cNvSpPr/>
          <p:nvPr/>
        </p:nvSpPr>
        <p:spPr>
          <a:xfrm>
            <a:off x="701160" y="4093595"/>
            <a:ext cx="7670944" cy="62667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37147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Outlays and </a:t>
            </a:r>
            <a:r>
              <a:rPr lang="en-US" altLang="en-US" dirty="0" smtClean="0">
                <a:latin typeface="Arial" panose="020B0604020202020204" pitchFamily="34" charset="0"/>
              </a:rPr>
              <a:t>Revenue</a:t>
            </a:r>
            <a:r>
              <a:rPr lang="en-US" dirty="0">
                <a:latin typeface="Arial" pitchFamily="-103" charset="0"/>
                <a:cs typeface="MS PGothic" pitchFamily="34" charset="-128"/>
              </a:rPr>
              <a:t>—</a:t>
            </a:r>
            <a:r>
              <a:rPr lang="en-US" altLang="en-US" dirty="0" smtClean="0">
                <a:latin typeface="Arial" panose="020B0604020202020204" pitchFamily="34" charset="0"/>
              </a:rPr>
              <a:t>4 </a:t>
            </a:r>
            <a:endParaRPr lang="en-US" altLang="en-US" dirty="0" smtClean="0">
              <a:latin typeface="Arial" panose="020B0604020202020204" pitchFamily="34" charset="0"/>
            </a:endParaRPr>
          </a:p>
        </p:txBody>
      </p:sp>
      <p:sp>
        <p:nvSpPr>
          <p:cNvPr id="37891"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Three general observations:</a:t>
            </a:r>
          </a:p>
          <a:p>
            <a:pPr marL="914400" lvl="1" indent="-457200">
              <a:buFont typeface="Calibri" panose="020F0502020204030204" pitchFamily="34" charset="0"/>
              <a:buAutoNum type="arabicPeriod"/>
            </a:pPr>
            <a:r>
              <a:rPr lang="en-US" altLang="en-US" sz="2800" dirty="0" smtClean="0">
                <a:latin typeface="Arial" panose="020B0604020202020204" pitchFamily="34" charset="0"/>
              </a:rPr>
              <a:t>Deficits grow when:</a:t>
            </a:r>
          </a:p>
          <a:p>
            <a:pPr marL="1314450" lvl="2" indent="-457200"/>
            <a:r>
              <a:rPr lang="en-US" altLang="en-US" sz="2600" dirty="0" smtClean="0">
                <a:latin typeface="Arial" panose="020B0604020202020204" pitchFamily="34" charset="0"/>
              </a:rPr>
              <a:t>Outlays </a:t>
            </a:r>
            <a:r>
              <a:rPr lang="en-US" altLang="en-US" sz="2600" dirty="0" smtClean="0">
                <a:latin typeface="Arial" panose="020B0604020202020204" pitchFamily="34" charset="0"/>
                <a:cs typeface="Arial" panose="020B0604020202020204" pitchFamily="34" charset="0"/>
              </a:rPr>
              <a:t>↑</a:t>
            </a:r>
          </a:p>
          <a:p>
            <a:pPr marL="1314450" lvl="2" indent="-457200"/>
            <a:r>
              <a:rPr lang="en-US" altLang="en-US" sz="2600" dirty="0" smtClean="0">
                <a:latin typeface="Arial" panose="020B0604020202020204" pitchFamily="34" charset="0"/>
              </a:rPr>
              <a:t>Revenues </a:t>
            </a:r>
            <a:r>
              <a:rPr lang="en-US" altLang="en-US" sz="2600" dirty="0" smtClean="0">
                <a:latin typeface="Arial" panose="020B0604020202020204" pitchFamily="34" charset="0"/>
                <a:cs typeface="Arial" panose="020B0604020202020204" pitchFamily="34" charset="0"/>
              </a:rPr>
              <a:t>↓</a:t>
            </a:r>
            <a:endParaRPr lang="en-US" altLang="en-US" sz="2600" dirty="0" smtClean="0">
              <a:latin typeface="Arial" panose="020B0604020202020204" pitchFamily="34" charset="0"/>
            </a:endParaRPr>
          </a:p>
          <a:p>
            <a:pPr marL="1314450" lvl="2" indent="-457200"/>
            <a:r>
              <a:rPr lang="en-US" altLang="en-US" sz="2600" dirty="0" smtClean="0">
                <a:latin typeface="Arial" panose="020B0604020202020204" pitchFamily="34" charset="0"/>
              </a:rPr>
              <a:t>Outlays </a:t>
            </a:r>
            <a:r>
              <a:rPr lang="en-US" altLang="en-US" sz="2600" dirty="0" smtClean="0">
                <a:latin typeface="Arial" panose="020B0604020202020204" pitchFamily="34" charset="0"/>
                <a:cs typeface="Arial" panose="020B0604020202020204" pitchFamily="34" charset="0"/>
              </a:rPr>
              <a:t>↑</a:t>
            </a:r>
            <a:r>
              <a:rPr lang="en-US" altLang="en-US" sz="2600" dirty="0" smtClean="0">
                <a:latin typeface="Arial" panose="020B0604020202020204" pitchFamily="34" charset="0"/>
              </a:rPr>
              <a:t> and revenues </a:t>
            </a:r>
            <a:r>
              <a:rPr lang="en-US" altLang="en-US" sz="2600" dirty="0" smtClean="0">
                <a:latin typeface="Arial" panose="020B0604020202020204" pitchFamily="34" charset="0"/>
                <a:cs typeface="Arial" panose="020B0604020202020204" pitchFamily="34" charset="0"/>
              </a:rPr>
              <a:t>↓</a:t>
            </a:r>
            <a:endParaRPr lang="en-US" altLang="en-US" sz="2600" dirty="0" smtClean="0">
              <a:latin typeface="Arial" panose="020B0604020202020204" pitchFamily="34" charset="0"/>
            </a:endParaRP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Deficits tend to grow during recessionary periods</a:t>
            </a:r>
          </a:p>
          <a:p>
            <a:pPr marL="914400" lvl="1" indent="-457200">
              <a:buFont typeface="Calibri" panose="020F0502020204030204" pitchFamily="34" charset="0"/>
              <a:buAutoNum type="arabicPeriod"/>
            </a:pPr>
            <a:r>
              <a:rPr lang="en-US" altLang="en-US" sz="2400" dirty="0" smtClean="0">
                <a:latin typeface="Arial" panose="020B0604020202020204" pitchFamily="34" charset="0"/>
              </a:rPr>
              <a:t>Recent U.S. budget deficits are historically large</a:t>
            </a:r>
          </a:p>
          <a:p>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Deficits versus Debt</a:t>
            </a:r>
          </a:p>
        </p:txBody>
      </p:sp>
      <p:sp>
        <p:nvSpPr>
          <p:cNvPr id="38915" name="Content Placeholder 2"/>
          <p:cNvSpPr>
            <a:spLocks noGrp="1"/>
          </p:cNvSpPr>
          <p:nvPr>
            <p:ph idx="1"/>
          </p:nvPr>
        </p:nvSpPr>
        <p:spPr>
          <a:xfrm>
            <a:off x="457200" y="1712913"/>
            <a:ext cx="8451850" cy="4895850"/>
          </a:xfrm>
        </p:spPr>
        <p:txBody>
          <a:bodyPr/>
          <a:lstStyle/>
          <a:p>
            <a:r>
              <a:rPr lang="en-US" altLang="en-US" sz="2800" dirty="0" smtClean="0">
                <a:latin typeface="Arial" panose="020B0604020202020204" pitchFamily="34" charset="0"/>
              </a:rPr>
              <a:t>Deficit ≠ debt</a:t>
            </a:r>
          </a:p>
          <a:p>
            <a:pPr lvl="1"/>
            <a:r>
              <a:rPr lang="en-US" altLang="en-US" sz="2400" dirty="0" smtClean="0">
                <a:latin typeface="Arial" panose="020B0604020202020204" pitchFamily="34" charset="0"/>
              </a:rPr>
              <a:t>Deficit: outlays &gt; revenue</a:t>
            </a:r>
          </a:p>
          <a:p>
            <a:pPr lvl="1"/>
            <a:r>
              <a:rPr lang="en-US" altLang="en-US" sz="2400" dirty="0" smtClean="0">
                <a:latin typeface="Arial" panose="020B0604020202020204" pitchFamily="34" charset="0"/>
              </a:rPr>
              <a:t>National debt: total funds borrowed by the government</a:t>
            </a:r>
          </a:p>
          <a:p>
            <a:r>
              <a:rPr lang="en-US" altLang="en-US" sz="2800" dirty="0" smtClean="0">
                <a:latin typeface="Arial" panose="020B0604020202020204" pitchFamily="34" charset="0"/>
              </a:rPr>
              <a:t>The national debt</a:t>
            </a:r>
          </a:p>
          <a:p>
            <a:pPr lvl="1"/>
            <a:r>
              <a:rPr lang="en-US" altLang="en-US" sz="2400" dirty="0" smtClean="0">
                <a:latin typeface="Arial" panose="020B0604020202020204" pitchFamily="34" charset="0"/>
              </a:rPr>
              <a:t>Part is owed to the public</a:t>
            </a:r>
          </a:p>
          <a:p>
            <a:pPr lvl="1"/>
            <a:r>
              <a:rPr lang="en-US" altLang="en-US" sz="2400" dirty="0" smtClean="0">
                <a:latin typeface="Arial" panose="020B0604020202020204" pitchFamily="34" charset="0"/>
              </a:rPr>
              <a:t>Part is owed to government agencies</a:t>
            </a:r>
          </a:p>
        </p:txBody>
      </p:sp>
      <p:pic>
        <p:nvPicPr>
          <p:cNvPr id="5" name="Picture 4" descr="PRINECOMA2_FIGUN15.p503.jpg"/>
          <p:cNvPicPr>
            <a:picLocks noChangeAspect="1"/>
          </p:cNvPicPr>
          <p:nvPr/>
        </p:nvPicPr>
        <p:blipFill>
          <a:blip r:embed="rId3"/>
          <a:srcRect l="1389" t="2043" r="1053" b="4604"/>
          <a:stretch>
            <a:fillRect/>
          </a:stretch>
        </p:blipFill>
        <p:spPr>
          <a:xfrm>
            <a:off x="2591939" y="4542851"/>
            <a:ext cx="3960122" cy="2235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1519238"/>
          </a:xfrm>
        </p:spPr>
        <p:txBody>
          <a:bodyPr/>
          <a:lstStyle/>
          <a:p>
            <a:r>
              <a:rPr lang="en-US" altLang="en-US" dirty="0" smtClean="0">
                <a:latin typeface="Arial" panose="020B0604020202020204" pitchFamily="34" charset="0"/>
              </a:rPr>
              <a:t>Discuss the National Debt</a:t>
            </a:r>
          </a:p>
        </p:txBody>
      </p:sp>
      <p:sp>
        <p:nvSpPr>
          <p:cNvPr id="79875" name="Content Placeholder 2"/>
          <p:cNvSpPr>
            <a:spLocks noGrp="1"/>
          </p:cNvSpPr>
          <p:nvPr>
            <p:ph idx="4294967295"/>
          </p:nvPr>
        </p:nvSpPr>
        <p:spPr>
          <a:xfrm>
            <a:off x="307975" y="1674813"/>
            <a:ext cx="8229600" cy="4895850"/>
          </a:xfrm>
        </p:spPr>
        <p:txBody>
          <a:bodyPr/>
          <a:lstStyle/>
          <a:p>
            <a:r>
              <a:rPr lang="en-US" altLang="en-US" sz="2800" u="sng" dirty="0" smtClean="0">
                <a:latin typeface="Arial" panose="020B0604020202020204" pitchFamily="34" charset="0"/>
                <a:hlinkClick r:id="rId3"/>
              </a:rPr>
              <a:t>www.usdebtclock.org</a:t>
            </a:r>
            <a:endParaRPr lang="en-US" altLang="en-US" sz="2800" dirty="0" smtClean="0">
              <a:latin typeface="Arial" panose="020B0604020202020204" pitchFamily="34" charset="0"/>
            </a:endParaRPr>
          </a:p>
          <a:p>
            <a:pPr lvl="1"/>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U.S. National Debt</a:t>
            </a:r>
            <a:r>
              <a:rPr lang="en-US" altLang="en-US" dirty="0">
                <a:latin typeface="Arial" panose="020B0604020202020204" pitchFamily="34" charset="0"/>
              </a:rPr>
              <a:t>, 1990–2013</a:t>
            </a:r>
            <a:endParaRPr lang="en-US" altLang="en-US" dirty="0" smtClean="0">
              <a:latin typeface="Arial" panose="020B0604020202020204" pitchFamily="34" charset="0"/>
            </a:endParaRPr>
          </a:p>
        </p:txBody>
      </p:sp>
      <p:pic>
        <p:nvPicPr>
          <p:cNvPr id="5" name="Picture 4" descr="PRINECOMA2_FIG15.11.jpg"/>
          <p:cNvPicPr>
            <a:picLocks noChangeAspect="1"/>
          </p:cNvPicPr>
          <p:nvPr/>
        </p:nvPicPr>
        <p:blipFill>
          <a:blip r:embed="rId3"/>
          <a:srcRect t="4703" b="3248"/>
          <a:stretch>
            <a:fillRect/>
          </a:stretch>
        </p:blipFill>
        <p:spPr>
          <a:xfrm>
            <a:off x="337618" y="1615544"/>
            <a:ext cx="8468765" cy="518954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Debt-GDP Ratio, 2013</a:t>
            </a:r>
          </a:p>
        </p:txBody>
      </p:sp>
      <p:pic>
        <p:nvPicPr>
          <p:cNvPr id="5" name="Picture 4" descr="PRINECOMA2_FIG15.12.jpg"/>
          <p:cNvPicPr>
            <a:picLocks noChangeAspect="1"/>
          </p:cNvPicPr>
          <p:nvPr/>
        </p:nvPicPr>
        <p:blipFill>
          <a:blip r:embed="rId3"/>
          <a:srcRect t="4228" b="3319"/>
          <a:stretch>
            <a:fillRect/>
          </a:stretch>
        </p:blipFill>
        <p:spPr>
          <a:xfrm>
            <a:off x="1922558" y="1633983"/>
            <a:ext cx="5298884" cy="517992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dirty="0">
                <a:latin typeface="Arial" pitchFamily="-103" charset="0"/>
                <a:cs typeface="MS PGothic" pitchFamily="34" charset="-128"/>
              </a:rPr>
              <a:t>—</a:t>
            </a:r>
            <a:r>
              <a:rPr lang="en-US" altLang="en-US" dirty="0" smtClean="0">
                <a:latin typeface="Arial" panose="020B0604020202020204" pitchFamily="34" charset="0"/>
              </a:rPr>
              <a:t>5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dirty="0" smtClean="0">
                <a:latin typeface="Arial" panose="020B0604020202020204" pitchFamily="34" charset="0"/>
              </a:rPr>
              <a:t>Which of the following is true?</a:t>
            </a:r>
          </a:p>
          <a:p>
            <a:pPr marL="971550" lvl="1" indent="-514350">
              <a:buFont typeface="Calibri" panose="020F0502020204030204" pitchFamily="34" charset="0"/>
              <a:buAutoNum type="alphaUcPeriod"/>
            </a:pPr>
            <a:r>
              <a:rPr lang="en-US" altLang="en-US" dirty="0" smtClean="0">
                <a:latin typeface="Arial" panose="020B0604020202020204" pitchFamily="34" charset="0"/>
              </a:rPr>
              <a:t>The United States generally has a budget surplus.</a:t>
            </a:r>
          </a:p>
          <a:p>
            <a:pPr marL="971550" lvl="1" indent="-514350">
              <a:buFont typeface="Calibri" panose="020F0502020204030204" pitchFamily="34" charset="0"/>
              <a:buAutoNum type="alphaUcPeriod"/>
            </a:pPr>
            <a:r>
              <a:rPr lang="en-US" altLang="en-US" dirty="0" smtClean="0">
                <a:latin typeface="Arial" panose="020B0604020202020204" pitchFamily="34" charset="0"/>
              </a:rPr>
              <a:t>National debt is the same as deficit.</a:t>
            </a:r>
          </a:p>
          <a:p>
            <a:pPr marL="971550" lvl="1" indent="-514350">
              <a:buFont typeface="Calibri" panose="020F0502020204030204" pitchFamily="34" charset="0"/>
              <a:buAutoNum type="alphaUcPeriod"/>
            </a:pPr>
            <a:r>
              <a:rPr lang="en-US" altLang="en-US" dirty="0" smtClean="0">
                <a:latin typeface="Arial" panose="020B0604020202020204" pitchFamily="34" charset="0"/>
              </a:rPr>
              <a:t>The national debt is the sum of yearly budget deficits.</a:t>
            </a:r>
          </a:p>
          <a:p>
            <a:pPr marL="971550" lvl="1" indent="-514350">
              <a:buFont typeface="+mj-lt"/>
              <a:buAutoNum type="alphaUcPeriod"/>
            </a:pPr>
            <a:r>
              <a:rPr lang="en-US" altLang="en-US" dirty="0" smtClean="0">
                <a:latin typeface="Arial" panose="020B0604020202020204" pitchFamily="34" charset="0"/>
              </a:rPr>
              <a:t>A deficit will occur when revenues exceed outlays.</a:t>
            </a:r>
          </a:p>
        </p:txBody>
      </p:sp>
      <p:sp>
        <p:nvSpPr>
          <p:cNvPr id="4" name="Rectangle 3" descr="Correct answer: C, The national debt is the sum of yearly budget deficits"/>
          <p:cNvSpPr/>
          <p:nvPr/>
        </p:nvSpPr>
        <p:spPr>
          <a:xfrm>
            <a:off x="736528" y="4081719"/>
            <a:ext cx="7730578" cy="106867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Tree>
    <p:extLst>
      <p:ext uri="{BB962C8B-B14F-4D97-AF65-F5344CB8AC3E}">
        <p14:creationId xmlns:p14="http://schemas.microsoft.com/office/powerpoint/2010/main" val="20734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Government </a:t>
            </a:r>
            <a:r>
              <a:rPr lang="en-US" altLang="en-US" dirty="0" smtClean="0">
                <a:latin typeface="Arial" panose="020B0604020202020204" pitchFamily="34" charset="0"/>
              </a:rPr>
              <a:t>Budgets</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8195"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2001–2005</a:t>
            </a:r>
          </a:p>
          <a:p>
            <a:pPr lvl="1"/>
            <a:r>
              <a:rPr lang="en-US" altLang="en-US" sz="2400" dirty="0" smtClean="0">
                <a:latin typeface="Arial" panose="020B0604020202020204" pitchFamily="34" charset="0"/>
              </a:rPr>
              <a:t>Budget deficit averaged $300 billion per year</a:t>
            </a:r>
          </a:p>
          <a:p>
            <a:r>
              <a:rPr lang="en-US" altLang="en-US" sz="2800" dirty="0" smtClean="0">
                <a:latin typeface="Arial" panose="020B0604020202020204" pitchFamily="34" charset="0"/>
              </a:rPr>
              <a:t>2006–2008</a:t>
            </a:r>
          </a:p>
          <a:p>
            <a:pPr lvl="1"/>
            <a:r>
              <a:rPr lang="en-US" altLang="en-US" sz="2400" dirty="0" smtClean="0">
                <a:latin typeface="Arial" panose="020B0604020202020204" pitchFamily="34" charset="0"/>
              </a:rPr>
              <a:t>Budget deficit averaged $700 billion per year</a:t>
            </a:r>
          </a:p>
          <a:p>
            <a:r>
              <a:rPr lang="en-US" altLang="en-US" sz="2800" dirty="0" smtClean="0">
                <a:latin typeface="Arial" panose="020B0604020202020204" pitchFamily="34" charset="0"/>
              </a:rPr>
              <a:t>2009</a:t>
            </a:r>
          </a:p>
          <a:p>
            <a:pPr lvl="1"/>
            <a:r>
              <a:rPr lang="en-US" altLang="en-US" sz="2400" dirty="0" smtClean="0">
                <a:latin typeface="Arial" panose="020B0604020202020204" pitchFamily="34" charset="0"/>
              </a:rPr>
              <a:t>Budget deficit was $1.4 trillion</a:t>
            </a:r>
          </a:p>
          <a:p>
            <a:r>
              <a:rPr lang="en-US" altLang="en-US" sz="2800" dirty="0" smtClean="0">
                <a:latin typeface="Arial" panose="020B0604020202020204" pitchFamily="34" charset="0"/>
              </a:rPr>
              <a:t>Questions:</a:t>
            </a:r>
          </a:p>
          <a:p>
            <a:pPr lvl="1"/>
            <a:r>
              <a:rPr lang="en-US" altLang="en-US" sz="2400" dirty="0" smtClean="0">
                <a:latin typeface="Arial" panose="020B0604020202020204" pitchFamily="34" charset="0"/>
              </a:rPr>
              <a:t>Is this dangerous? Is debt killing the economy?</a:t>
            </a:r>
          </a:p>
          <a:p>
            <a:pPr lvl="1"/>
            <a:r>
              <a:rPr lang="en-US" altLang="en-US" sz="2400" dirty="0" smtClean="0">
                <a:latin typeface="Arial" panose="020B0604020202020204" pitchFamily="34" charset="0"/>
              </a:rPr>
              <a:t>What are the contributing causal factors?</a:t>
            </a:r>
          </a:p>
          <a:p>
            <a:pPr lvl="1"/>
            <a:r>
              <a:rPr lang="en-US" altLang="en-US" sz="2400" dirty="0" smtClean="0">
                <a:latin typeface="Arial" panose="020B0604020202020204" pitchFamily="34" charset="0"/>
              </a:rPr>
              <a:t>Who will pay this debt in the future?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Foreign Ownership of U.S. Debt</a:t>
            </a:r>
          </a:p>
        </p:txBody>
      </p:sp>
      <p:sp>
        <p:nvSpPr>
          <p:cNvPr id="43011" name="Content Placeholder 2"/>
          <p:cNvSpPr>
            <a:spLocks noGrp="1"/>
          </p:cNvSpPr>
          <p:nvPr>
            <p:ph idx="1"/>
          </p:nvPr>
        </p:nvSpPr>
        <p:spPr>
          <a:xfrm>
            <a:off x="457200" y="1712913"/>
            <a:ext cx="8521700" cy="4895850"/>
          </a:xfrm>
        </p:spPr>
        <p:txBody>
          <a:bodyPr/>
          <a:lstStyle/>
          <a:p>
            <a:r>
              <a:rPr lang="en-US" altLang="en-US" sz="2800" dirty="0" smtClean="0">
                <a:latin typeface="Arial" panose="020B0604020202020204" pitchFamily="34" charset="0"/>
              </a:rPr>
              <a:t>There has been public concern over international ownership of U.S. debt, but: </a:t>
            </a:r>
          </a:p>
          <a:p>
            <a:pPr lvl="1"/>
            <a:r>
              <a:rPr lang="en-US" altLang="en-US" sz="2400" dirty="0" smtClean="0">
                <a:latin typeface="Arial" panose="020B0604020202020204" pitchFamily="34" charset="0"/>
              </a:rPr>
              <a:t>67% of national debt held domestically</a:t>
            </a:r>
          </a:p>
          <a:p>
            <a:pPr lvl="1"/>
            <a:r>
              <a:rPr lang="en-US" altLang="en-US" sz="2400" dirty="0" smtClean="0">
                <a:latin typeface="Arial" panose="020B0604020202020204" pitchFamily="34" charset="0"/>
              </a:rPr>
              <a:t>33% held internationally</a:t>
            </a:r>
          </a:p>
          <a:p>
            <a:pPr lvl="1"/>
            <a:r>
              <a:rPr lang="en-US" altLang="en-US" sz="2400" dirty="0" smtClean="0">
                <a:latin typeface="Arial" panose="020B0604020202020204" pitchFamily="34" charset="0"/>
              </a:rPr>
              <a:t>Foreign lending increases the supply of loanable funds</a:t>
            </a:r>
          </a:p>
          <a:p>
            <a:pPr lvl="1"/>
            <a:r>
              <a:rPr lang="en-US" altLang="en-US" sz="2400" dirty="0" smtClean="0">
                <a:latin typeface="Arial" panose="020B0604020202020204" pitchFamily="34" charset="0"/>
              </a:rPr>
              <a:t>Decreases interest rates</a:t>
            </a:r>
          </a:p>
        </p:txBody>
      </p:sp>
      <p:pic>
        <p:nvPicPr>
          <p:cNvPr id="43012" name="Picture 4" descr="I:\DirkTextbookN\Jpegs(All)\Macro Ch19-33\ch15\10_PRINECOMA_CH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666" y="4469268"/>
            <a:ext cx="2557478" cy="232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Foreign and Domestic Ownership of U.S. Debt</a:t>
            </a:r>
          </a:p>
        </p:txBody>
      </p:sp>
      <p:pic>
        <p:nvPicPr>
          <p:cNvPr id="5" name="Picture 4" descr="PRINECOMA2_FIG15.13.jpg"/>
          <p:cNvPicPr>
            <a:picLocks noChangeAspect="1"/>
          </p:cNvPicPr>
          <p:nvPr/>
        </p:nvPicPr>
        <p:blipFill>
          <a:blip r:embed="rId3"/>
          <a:srcRect t="4820" b="3809"/>
          <a:stretch>
            <a:fillRect/>
          </a:stretch>
        </p:blipFill>
        <p:spPr>
          <a:xfrm>
            <a:off x="304800" y="1681155"/>
            <a:ext cx="8534400" cy="507983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Conclusion</a:t>
            </a:r>
          </a:p>
        </p:txBody>
      </p:sp>
      <p:sp>
        <p:nvSpPr>
          <p:cNvPr id="90115" name="Content Placeholder 2"/>
          <p:cNvSpPr>
            <a:spLocks noGrp="1"/>
          </p:cNvSpPr>
          <p:nvPr>
            <p:ph idx="1"/>
          </p:nvPr>
        </p:nvSpPr>
        <p:spPr>
          <a:xfrm>
            <a:off x="457200" y="1712913"/>
            <a:ext cx="8229600" cy="4895850"/>
          </a:xfrm>
        </p:spPr>
        <p:txBody>
          <a:bodyPr/>
          <a:lstStyle/>
          <a:p>
            <a:pPr marL="0" indent="0" algn="ctr">
              <a:buNone/>
            </a:pPr>
            <a:r>
              <a:rPr lang="en-US" altLang="en-US" sz="2800" dirty="0" smtClean="0">
                <a:latin typeface="Arial" panose="020B0604020202020204" pitchFamily="34" charset="0"/>
              </a:rPr>
              <a:t>Government outlays = government spending + transfer payments</a:t>
            </a:r>
          </a:p>
          <a:p>
            <a:r>
              <a:rPr lang="en-US" altLang="en-US" sz="2800" dirty="0" smtClean="0">
                <a:latin typeface="Arial" panose="020B0604020202020204" pitchFamily="34" charset="0"/>
              </a:rPr>
              <a:t>Government revenues: taxes</a:t>
            </a:r>
          </a:p>
          <a:p>
            <a:r>
              <a:rPr lang="en-US" altLang="en-US" sz="2800" dirty="0" smtClean="0">
                <a:latin typeface="Arial" panose="020B0604020202020204" pitchFamily="34" charset="0"/>
              </a:rPr>
              <a:t>The U.S. income tax system is progressive</a:t>
            </a:r>
          </a:p>
          <a:p>
            <a:r>
              <a:rPr lang="en-US" altLang="en-US" sz="2800" dirty="0">
                <a:latin typeface="Arial" panose="020B0604020202020204" pitchFamily="34" charset="0"/>
              </a:rPr>
              <a:t>D</a:t>
            </a:r>
            <a:r>
              <a:rPr lang="en-US" altLang="en-US" sz="2800" dirty="0" smtClean="0">
                <a:latin typeface="Arial" panose="020B0604020202020204" pitchFamily="34" charset="0"/>
              </a:rPr>
              <a:t>ebt is the cumulative sum of all annual deficits</a:t>
            </a:r>
          </a:p>
          <a:p>
            <a:r>
              <a:rPr lang="en-US" altLang="en-US" sz="2800" dirty="0" smtClean="0">
                <a:latin typeface="Arial" panose="020B0604020202020204" pitchFamily="34" charset="0"/>
              </a:rPr>
              <a:t>Largest portion of outlays:</a:t>
            </a:r>
          </a:p>
          <a:p>
            <a:pPr lvl="1"/>
            <a:r>
              <a:rPr lang="en-US" altLang="en-US" sz="2400" dirty="0" smtClean="0">
                <a:latin typeface="Arial" panose="020B0604020202020204" pitchFamily="34" charset="0"/>
              </a:rPr>
              <a:t>Social Security</a:t>
            </a:r>
          </a:p>
          <a:p>
            <a:pPr lvl="1"/>
            <a:r>
              <a:rPr lang="en-US" altLang="en-US" sz="2400" dirty="0" smtClean="0">
                <a:latin typeface="Arial" panose="020B0604020202020204" pitchFamily="34" charset="0"/>
              </a:rPr>
              <a:t>Medicare</a:t>
            </a:r>
          </a:p>
          <a:p>
            <a:pPr marL="457200" lvl="1" indent="0">
              <a:buNone/>
            </a:pPr>
            <a:r>
              <a:rPr lang="en-US" altLang="en-US" sz="2400" dirty="0" smtClean="0">
                <a:latin typeface="Arial" panose="020B0604020202020204" pitchFamily="34" charset="0"/>
              </a:rPr>
              <a:t>increased due to demographic changes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Government </a:t>
            </a:r>
            <a:r>
              <a:rPr lang="en-US" altLang="en-US" dirty="0" smtClean="0">
                <a:latin typeface="Arial" panose="020B0604020202020204" pitchFamily="34" charset="0"/>
              </a:rPr>
              <a:t>Budgets</a:t>
            </a:r>
            <a:r>
              <a:rPr lang="en-US" dirty="0">
                <a:latin typeface="Arial" pitchFamily="-103" charset="0"/>
                <a:cs typeface="MS PGothic" pitchFamily="34" charset="-128"/>
              </a:rPr>
              <a:t>—</a:t>
            </a:r>
            <a:r>
              <a:rPr lang="en-US" altLang="en-US" dirty="0" smtClean="0">
                <a:latin typeface="Arial" panose="020B0604020202020204" pitchFamily="34" charset="0"/>
              </a:rPr>
              <a:t>2</a:t>
            </a:r>
            <a:endParaRPr lang="en-US" altLang="en-US" dirty="0" smtClean="0">
              <a:latin typeface="Arial" panose="020B0604020202020204" pitchFamily="34" charset="0"/>
            </a:endParaRPr>
          </a:p>
        </p:txBody>
      </p:sp>
      <p:sp>
        <p:nvSpPr>
          <p:cNvPr id="9219" name="Content Placeholder 2"/>
          <p:cNvSpPr>
            <a:spLocks noGrp="1"/>
          </p:cNvSpPr>
          <p:nvPr>
            <p:ph idx="1"/>
          </p:nvPr>
        </p:nvSpPr>
        <p:spPr>
          <a:xfrm>
            <a:off x="286871" y="1712913"/>
            <a:ext cx="8570257" cy="4895850"/>
          </a:xfrm>
        </p:spPr>
        <p:txBody>
          <a:bodyPr/>
          <a:lstStyle/>
          <a:p>
            <a:r>
              <a:rPr lang="en-US" altLang="en-US" sz="2800" dirty="0" smtClean="0">
                <a:latin typeface="Arial" panose="020B0604020202020204" pitchFamily="34" charset="0"/>
              </a:rPr>
              <a:t>A budget describes plans for spending and income.</a:t>
            </a:r>
          </a:p>
          <a:p>
            <a:r>
              <a:rPr lang="en-US" altLang="en-US" sz="2800" dirty="0" smtClean="0">
                <a:latin typeface="Arial" panose="020B0604020202020204" pitchFamily="34" charset="0"/>
              </a:rPr>
              <a:t>Government budget:</a:t>
            </a:r>
          </a:p>
          <a:p>
            <a:pPr lvl="1"/>
            <a:r>
              <a:rPr lang="en-US" altLang="en-US" sz="2400" dirty="0" smtClean="0">
                <a:latin typeface="Arial" panose="020B0604020202020204" pitchFamily="34" charset="0"/>
              </a:rPr>
              <a:t>plan for spending and raising funds for the government</a:t>
            </a:r>
          </a:p>
          <a:p>
            <a:pPr lvl="2"/>
            <a:r>
              <a:rPr lang="en-US" altLang="en-US" sz="2000" dirty="0">
                <a:latin typeface="Arial" panose="020B0604020202020204" pitchFamily="34" charset="0"/>
              </a:rPr>
              <a:t>I</a:t>
            </a:r>
            <a:r>
              <a:rPr lang="en-US" altLang="en-US" sz="2000" dirty="0" smtClean="0">
                <a:latin typeface="Arial" panose="020B0604020202020204" pitchFamily="34" charset="0"/>
              </a:rPr>
              <a:t>ncome or revenue: </a:t>
            </a:r>
            <a:r>
              <a:rPr lang="en-US" altLang="en-US" sz="2000" dirty="0">
                <a:latin typeface="Arial" panose="020B0604020202020204" pitchFamily="34" charset="0"/>
              </a:rPr>
              <a:t>s</a:t>
            </a:r>
            <a:r>
              <a:rPr lang="en-US" altLang="en-US" sz="2000" dirty="0" smtClean="0">
                <a:latin typeface="Arial" panose="020B0604020202020204" pitchFamily="34" charset="0"/>
              </a:rPr>
              <a:t>ources of funds</a:t>
            </a:r>
          </a:p>
          <a:p>
            <a:pPr lvl="2"/>
            <a:r>
              <a:rPr lang="en-US" altLang="en-US" sz="2000" dirty="0">
                <a:latin typeface="Arial" panose="020B0604020202020204" pitchFamily="34" charset="0"/>
              </a:rPr>
              <a:t>S</a:t>
            </a:r>
            <a:r>
              <a:rPr lang="en-US" altLang="en-US" sz="2000" dirty="0" smtClean="0">
                <a:latin typeface="Arial" panose="020B0604020202020204" pitchFamily="34" charset="0"/>
              </a:rPr>
              <a:t>pending or “outlays”: </a:t>
            </a:r>
            <a:r>
              <a:rPr lang="en-US" altLang="en-US" sz="2000" dirty="0">
                <a:latin typeface="Arial" panose="020B0604020202020204" pitchFamily="34" charset="0"/>
              </a:rPr>
              <a:t>u</a:t>
            </a:r>
            <a:r>
              <a:rPr lang="en-US" altLang="en-US" sz="2000" dirty="0" smtClean="0">
                <a:latin typeface="Arial" panose="020B0604020202020204" pitchFamily="34" charset="0"/>
              </a:rPr>
              <a:t>ses of funds </a:t>
            </a:r>
          </a:p>
        </p:txBody>
      </p:sp>
      <p:pic>
        <p:nvPicPr>
          <p:cNvPr id="9220" name="Picture 4" descr="I:\DirkTextbookN\Jpegs(All)\Macro Ch19-33\ch15\01_PRINECOMA_CH15.jpg"/>
          <p:cNvPicPr>
            <a:picLocks noChangeAspect="1" noChangeArrowheads="1"/>
          </p:cNvPicPr>
          <p:nvPr/>
        </p:nvPicPr>
        <p:blipFill>
          <a:blip r:embed="rId3">
            <a:extLst>
              <a:ext uri="{28A0092B-C50C-407E-A947-70E740481C1C}">
                <a14:useLocalDpi xmlns:a14="http://schemas.microsoft.com/office/drawing/2010/main" val="0"/>
              </a:ext>
            </a:extLst>
          </a:blip>
          <a:srcRect l="821" t="2386" r="2120" b="3749"/>
          <a:stretch>
            <a:fillRect/>
          </a:stretch>
        </p:blipFill>
        <p:spPr bwMode="auto">
          <a:xfrm>
            <a:off x="2922685" y="4436037"/>
            <a:ext cx="3298631" cy="230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Green box around &quot;Government outlays = Government spending + Transfer payments&quot;"/>
          <p:cNvSpPr/>
          <p:nvPr/>
        </p:nvSpPr>
        <p:spPr>
          <a:xfrm>
            <a:off x="670310" y="5199528"/>
            <a:ext cx="7734102" cy="1026799"/>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24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The U.S. government spends $3 trillion each year ($10,000 for every citizen!)</a:t>
            </a:r>
          </a:p>
          <a:p>
            <a:r>
              <a:rPr lang="en-US" altLang="en-US" sz="2800" dirty="0" smtClean="0">
                <a:latin typeface="Arial" panose="020B0604020202020204" pitchFamily="34" charset="0"/>
              </a:rPr>
              <a:t>Transfer payments:</a:t>
            </a:r>
          </a:p>
          <a:p>
            <a:pPr lvl="1"/>
            <a:r>
              <a:rPr lang="en-US" altLang="en-US" sz="2400" dirty="0" smtClean="0">
                <a:latin typeface="Arial" panose="020B0604020202020204" pitchFamily="34" charset="0"/>
              </a:rPr>
              <a:t>Payments made to individuals when no good or service is received in return</a:t>
            </a:r>
          </a:p>
          <a:p>
            <a:pPr lvl="2"/>
            <a:r>
              <a:rPr lang="en-US" altLang="en-US" sz="2000" dirty="0" smtClean="0">
                <a:latin typeface="Arial" panose="020B0604020202020204" pitchFamily="34" charset="0"/>
              </a:rPr>
              <a:t>Income assistance (welfare)</a:t>
            </a:r>
          </a:p>
          <a:p>
            <a:pPr lvl="2"/>
            <a:r>
              <a:rPr lang="en-US" altLang="en-US" sz="2000" dirty="0" smtClean="0">
                <a:latin typeface="Arial" panose="020B0604020202020204" pitchFamily="34" charset="0"/>
              </a:rPr>
              <a:t>Social security</a:t>
            </a:r>
          </a:p>
          <a:p>
            <a:pPr>
              <a:buFont typeface="Arial" panose="020B0604020202020204" pitchFamily="34" charset="0"/>
              <a:buNone/>
            </a:pPr>
            <a:endParaRPr lang="en-US" altLang="en-US" sz="2800" dirty="0" smtClean="0">
              <a:latin typeface="Arial" panose="020B0604020202020204" pitchFamily="34" charset="0"/>
            </a:endParaRPr>
          </a:p>
          <a:p>
            <a:pPr>
              <a:buFont typeface="Arial" panose="020B0604020202020204" pitchFamily="34" charset="0"/>
              <a:buNone/>
            </a:pPr>
            <a:r>
              <a:rPr lang="en-US" altLang="en-US" sz="2800" dirty="0" smtClean="0">
                <a:latin typeface="Arial" panose="020B0604020202020204" pitchFamily="34" charset="0"/>
              </a:rPr>
              <a:t>   Government outlays = Government spending + 							</a:t>
            </a:r>
            <a:r>
              <a:rPr lang="en-US" altLang="en-US" sz="2800" dirty="0">
                <a:latin typeface="Arial" panose="020B0604020202020204" pitchFamily="34" charset="0"/>
              </a:rPr>
              <a:t>	 </a:t>
            </a:r>
            <a:r>
              <a:rPr lang="en-US" altLang="en-US" sz="2800" dirty="0" smtClean="0">
                <a:latin typeface="Arial" panose="020B0604020202020204" pitchFamily="34" charset="0"/>
              </a:rPr>
              <a:t>  Transfer payments</a:t>
            </a:r>
            <a:endParaRPr lang="en-US" altLang="en-US" sz="2000" dirty="0" smtClean="0">
              <a:latin typeface="Arial" panose="020B0604020202020204" pitchFamily="34" charset="0"/>
            </a:endParaRPr>
          </a:p>
        </p:txBody>
      </p:sp>
      <p:sp>
        <p:nvSpPr>
          <p:cNvPr id="20482"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Outlays and </a:t>
            </a:r>
            <a:r>
              <a:rPr lang="en-US" altLang="en-US" dirty="0" smtClean="0">
                <a:latin typeface="Arial" panose="020B0604020202020204" pitchFamily="34" charset="0"/>
              </a:rPr>
              <a:t>Revenue</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527175"/>
          </a:xfrm>
        </p:spPr>
        <p:txBody>
          <a:bodyPr/>
          <a:lstStyle/>
          <a:p>
            <a:r>
              <a:rPr lang="en-US" altLang="en-US" dirty="0" smtClean="0">
                <a:latin typeface="Helvetica Neue" pitchFamily="-104" charset="0"/>
              </a:rPr>
              <a:t>Outlays and </a:t>
            </a:r>
            <a:r>
              <a:rPr lang="en-US" altLang="en-US" dirty="0" smtClean="0">
                <a:latin typeface="Helvetica Neue" pitchFamily="-104" charset="0"/>
              </a:rPr>
              <a:t>Revenue</a:t>
            </a:r>
            <a:r>
              <a:rPr lang="en-US" dirty="0">
                <a:latin typeface="Arial" pitchFamily="-103" charset="0"/>
                <a:cs typeface="MS PGothic" pitchFamily="34" charset="-128"/>
              </a:rPr>
              <a:t>—</a:t>
            </a:r>
            <a:r>
              <a:rPr lang="en-US" altLang="en-US" dirty="0" smtClean="0">
                <a:latin typeface="Helvetica Neue" pitchFamily="-104" charset="0"/>
              </a:rPr>
              <a:t>2 </a:t>
            </a:r>
            <a:endParaRPr lang="en-US" altLang="en-US" dirty="0" smtClean="0">
              <a:latin typeface="Helvetica Neue" pitchFamily="-104" charset="0"/>
            </a:endParaRPr>
          </a:p>
        </p:txBody>
      </p:sp>
      <p:sp>
        <p:nvSpPr>
          <p:cNvPr id="11267" name="Content Placeholder 2"/>
          <p:cNvSpPr>
            <a:spLocks noGrp="1"/>
          </p:cNvSpPr>
          <p:nvPr>
            <p:ph idx="1"/>
          </p:nvPr>
        </p:nvSpPr>
        <p:spPr>
          <a:xfrm>
            <a:off x="457200" y="1712913"/>
            <a:ext cx="8229600" cy="4895850"/>
          </a:xfrm>
        </p:spPr>
        <p:txBody>
          <a:bodyPr/>
          <a:lstStyle/>
          <a:p>
            <a:r>
              <a:rPr lang="en-US" altLang="en-US" sz="3000" dirty="0">
                <a:latin typeface="Arial" panose="020B0604020202020204" pitchFamily="34" charset="0"/>
              </a:rPr>
              <a:t>G</a:t>
            </a:r>
            <a:r>
              <a:rPr lang="en-US" altLang="en-US" sz="3000" dirty="0" smtClean="0">
                <a:latin typeface="Arial" panose="020B0604020202020204" pitchFamily="34" charset="0"/>
              </a:rPr>
              <a:t>overnment spending vs. transfer payments</a:t>
            </a:r>
          </a:p>
          <a:p>
            <a:pPr lvl="1"/>
            <a:r>
              <a:rPr lang="en-US" altLang="en-US" sz="2800" dirty="0" smtClean="0">
                <a:latin typeface="Arial" panose="020B0604020202020204" pitchFamily="34" charset="0"/>
              </a:rPr>
              <a:t>Spending: government buys goods or services</a:t>
            </a:r>
          </a:p>
          <a:p>
            <a:pPr lvl="1"/>
            <a:r>
              <a:rPr lang="en-US" altLang="en-US" sz="2800" dirty="0" smtClean="0">
                <a:latin typeface="Arial" panose="020B0604020202020204" pitchFamily="34" charset="0"/>
              </a:rPr>
              <a:t>Transfer: money is moved from one group to another</a:t>
            </a:r>
          </a:p>
          <a:p>
            <a:r>
              <a:rPr lang="en-US" altLang="en-US" sz="3000" dirty="0" smtClean="0">
                <a:latin typeface="Arial" panose="020B0604020202020204" pitchFamily="34" charset="0"/>
              </a:rPr>
              <a:t>Government revenues</a:t>
            </a:r>
          </a:p>
          <a:p>
            <a:pPr lvl="1"/>
            <a:r>
              <a:rPr lang="en-US" altLang="en-US" sz="2800" dirty="0" smtClean="0">
                <a:latin typeface="Arial" panose="020B0604020202020204" pitchFamily="34" charset="0"/>
              </a:rPr>
              <a:t>Generally raised through taxes</a:t>
            </a:r>
          </a:p>
          <a:p>
            <a:pPr lvl="1"/>
            <a:r>
              <a:rPr lang="en-US" altLang="en-US" sz="2800" dirty="0" smtClean="0">
                <a:latin typeface="Arial" panose="020B0604020202020204" pitchFamily="34" charset="0"/>
              </a:rPr>
              <a:t>Other small fees as well (national park admittance)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U.S. Government </a:t>
            </a:r>
            <a:r>
              <a:rPr lang="en-US" altLang="en-US" dirty="0" smtClean="0">
                <a:latin typeface="Arial" panose="020B0604020202020204" pitchFamily="34" charset="0"/>
              </a:rPr>
              <a:t>Outlays</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pic>
        <p:nvPicPr>
          <p:cNvPr id="4" name="Picture 3" descr="PRINECOMA2_FIG15.01.jpg"/>
          <p:cNvPicPr>
            <a:picLocks noChangeAspect="1"/>
          </p:cNvPicPr>
          <p:nvPr/>
        </p:nvPicPr>
        <p:blipFill>
          <a:blip r:embed="rId3"/>
          <a:srcRect t="5037" b="3825"/>
          <a:stretch>
            <a:fillRect/>
          </a:stretch>
        </p:blipFill>
        <p:spPr>
          <a:xfrm>
            <a:off x="304800" y="1710918"/>
            <a:ext cx="8534400" cy="48946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Major Categories of National Government Spending</a:t>
            </a:r>
          </a:p>
        </p:txBody>
      </p:sp>
      <p:sp>
        <p:nvSpPr>
          <p:cNvPr id="13315"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Mandatory outlays</a:t>
            </a:r>
          </a:p>
          <a:p>
            <a:pPr lvl="1"/>
            <a:r>
              <a:rPr lang="en-US" altLang="en-US" sz="2400" dirty="0" smtClean="0">
                <a:latin typeface="Arial" panose="020B0604020202020204" pitchFamily="34" charset="0"/>
              </a:rPr>
              <a:t>Determined by ongoing programs</a:t>
            </a:r>
          </a:p>
          <a:p>
            <a:pPr lvl="2"/>
            <a:r>
              <a:rPr lang="en-US" altLang="en-US" sz="2000" dirty="0" smtClean="0">
                <a:latin typeface="Arial" panose="020B0604020202020204" pitchFamily="34" charset="0"/>
              </a:rPr>
              <a:t>Social Security</a:t>
            </a:r>
          </a:p>
          <a:p>
            <a:pPr lvl="2"/>
            <a:r>
              <a:rPr lang="en-US" altLang="en-US" sz="2000" dirty="0" smtClean="0">
                <a:latin typeface="Arial" panose="020B0604020202020204" pitchFamily="34" charset="0"/>
              </a:rPr>
              <a:t>Medicare</a:t>
            </a:r>
          </a:p>
          <a:p>
            <a:pPr lvl="1"/>
            <a:r>
              <a:rPr lang="en-US" altLang="en-US" sz="2400" dirty="0" smtClean="0">
                <a:latin typeface="Arial" panose="020B0604020202020204" pitchFamily="34" charset="0"/>
              </a:rPr>
              <a:t>Cannot be altered during the budget process</a:t>
            </a:r>
          </a:p>
          <a:p>
            <a:pPr lvl="1"/>
            <a:r>
              <a:rPr lang="en-US" altLang="en-US" sz="2400" dirty="0" smtClean="0">
                <a:latin typeface="Arial" panose="020B0604020202020204" pitchFamily="34" charset="0"/>
              </a:rPr>
              <a:t>Altering requires long-run changes to existing laws</a:t>
            </a:r>
          </a:p>
          <a:p>
            <a:r>
              <a:rPr lang="en-US" altLang="en-US" sz="2800" dirty="0" smtClean="0">
                <a:latin typeface="Arial" panose="020B0604020202020204" pitchFamily="34" charset="0"/>
              </a:rPr>
              <a:t>Discretionary outlays</a:t>
            </a:r>
          </a:p>
          <a:p>
            <a:pPr lvl="1"/>
            <a:r>
              <a:rPr lang="en-US" altLang="en-US" sz="2400" dirty="0" smtClean="0">
                <a:latin typeface="Arial" panose="020B0604020202020204" pitchFamily="34" charset="0"/>
              </a:rPr>
              <a:t>Can be altered when the annual budget is set</a:t>
            </a:r>
          </a:p>
          <a:p>
            <a:pPr lvl="2"/>
            <a:r>
              <a:rPr lang="en-US" altLang="en-US" sz="2000" dirty="0" smtClean="0">
                <a:latin typeface="Arial" panose="020B0604020202020204" pitchFamily="34" charset="0"/>
              </a:rPr>
              <a:t>Bridges</a:t>
            </a:r>
          </a:p>
          <a:p>
            <a:pPr lvl="2"/>
            <a:r>
              <a:rPr lang="en-US" altLang="en-US" sz="2000" dirty="0" smtClean="0">
                <a:latin typeface="Arial" panose="020B0604020202020204" pitchFamily="34" charset="0"/>
              </a:rPr>
              <a:t>Roads</a:t>
            </a:r>
          </a:p>
          <a:p>
            <a:pPr lvl="2"/>
            <a:r>
              <a:rPr lang="en-US" altLang="en-US" sz="2000" dirty="0">
                <a:latin typeface="Arial" panose="020B0604020202020204" pitchFamily="34" charset="0"/>
              </a:rPr>
              <a:t>P</a:t>
            </a:r>
            <a:r>
              <a:rPr lang="en-US" altLang="en-US" sz="2000" dirty="0" smtClean="0">
                <a:latin typeface="Arial" panose="020B0604020202020204" pitchFamily="34" charset="0"/>
              </a:rPr>
              <a:t>ayments to government workers</a:t>
            </a:r>
          </a:p>
          <a:p>
            <a:pPr lvl="2"/>
            <a:r>
              <a:rPr lang="en-US" altLang="en-US" sz="2000" dirty="0" smtClean="0">
                <a:latin typeface="Arial" panose="020B0604020202020204" pitchFamily="34" charset="0"/>
              </a:rPr>
              <a:t>Defense spending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11451</TotalTime>
  <Words>5053</Words>
  <Application>Microsoft Macintosh PowerPoint</Application>
  <PresentationFormat>On-screen Show (4:3)</PresentationFormat>
  <Paragraphs>584</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Helvetica Neue</vt:lpstr>
      <vt:lpstr>Helvetica Neue Medium</vt:lpstr>
      <vt:lpstr>MS PGothic</vt:lpstr>
      <vt:lpstr>ＭＳ Ｐゴシック</vt:lpstr>
      <vt:lpstr>Arial</vt:lpstr>
      <vt:lpstr>Office Theme</vt:lpstr>
      <vt:lpstr>Federal Budgets: The Tools of Fiscal Policy</vt:lpstr>
      <vt:lpstr>Previously</vt:lpstr>
      <vt:lpstr>Big Questions</vt:lpstr>
      <vt:lpstr>Government Budgets—1 </vt:lpstr>
      <vt:lpstr>Government Budgets—2</vt:lpstr>
      <vt:lpstr>Outlays and Revenue—1 </vt:lpstr>
      <vt:lpstr>Outlays and Revenue—2 </vt:lpstr>
      <vt:lpstr>U.S. Government Outlays—1 </vt:lpstr>
      <vt:lpstr>Major Categories of National Government Spending</vt:lpstr>
      <vt:lpstr>U.S. Government Outlays—2 </vt:lpstr>
      <vt:lpstr>Historical Outlay Shares</vt:lpstr>
      <vt:lpstr>Practice What You Know—1 </vt:lpstr>
      <vt:lpstr>Social Security</vt:lpstr>
      <vt:lpstr>Social Security Historically</vt:lpstr>
      <vt:lpstr>Medicare</vt:lpstr>
      <vt:lpstr>Social Security and Medicare</vt:lpstr>
      <vt:lpstr>Aging Population, Fewer Workers, More Beneficiaries</vt:lpstr>
      <vt:lpstr>The First S.S. Recipient</vt:lpstr>
      <vt:lpstr>Practice What You Know—2 </vt:lpstr>
      <vt:lpstr>Current Fiscal Issues</vt:lpstr>
      <vt:lpstr>U.S. Government Outlays 1990–2014</vt:lpstr>
      <vt:lpstr>How do Federal Governments Raise Revenue?</vt:lpstr>
      <vt:lpstr>U.S. Federal Tax Revenue Sources, 2014</vt:lpstr>
      <vt:lpstr>The Mechanics of Payroll Taxes</vt:lpstr>
      <vt:lpstr>U.S. Federal Tax Rates, 2014</vt:lpstr>
      <vt:lpstr>Historical Income Tax Rates</vt:lpstr>
      <vt:lpstr>Historical Top U.S. Marginal Tax Rates</vt:lpstr>
      <vt:lpstr>Practice What You Know—3 </vt:lpstr>
      <vt:lpstr>Who Pays for Government?</vt:lpstr>
      <vt:lpstr>Outlays and Revenue—3 </vt:lpstr>
      <vt:lpstr>U.S. Federal Budget Data 1965–2014</vt:lpstr>
      <vt:lpstr>U.S. Federal Outlays and Revenue as a Portion of GDP</vt:lpstr>
      <vt:lpstr>Practice What You Know—4 </vt:lpstr>
      <vt:lpstr>Outlays and Revenue—4 </vt:lpstr>
      <vt:lpstr>Deficits versus Debt</vt:lpstr>
      <vt:lpstr>Discuss the National Debt</vt:lpstr>
      <vt:lpstr>U.S. National Debt, 1990–2013</vt:lpstr>
      <vt:lpstr>Debt-GDP Ratio, 2013</vt:lpstr>
      <vt:lpstr>Practice What You Know—5 </vt:lpstr>
      <vt:lpstr>Foreign Ownership of U.S. Debt</vt:lpstr>
      <vt:lpstr>Foreign and Domestic Ownership of U.S. Debt</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453</cp:revision>
  <dcterms:created xsi:type="dcterms:W3CDTF">2017-02-28T18:49:35Z</dcterms:created>
  <dcterms:modified xsi:type="dcterms:W3CDTF">2017-03-31T16:56:49Z</dcterms:modified>
</cp:coreProperties>
</file>